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6"/>
  </p:notesMasterIdLst>
  <p:sldIdLst>
    <p:sldId id="260" r:id="rId2"/>
    <p:sldId id="257" r:id="rId3"/>
    <p:sldId id="261" r:id="rId4"/>
    <p:sldId id="262" r:id="rId5"/>
    <p:sldId id="272" r:id="rId6"/>
    <p:sldId id="335" r:id="rId7"/>
    <p:sldId id="273" r:id="rId8"/>
    <p:sldId id="274" r:id="rId9"/>
    <p:sldId id="275" r:id="rId10"/>
    <p:sldId id="276" r:id="rId11"/>
    <p:sldId id="277" r:id="rId12"/>
    <p:sldId id="278" r:id="rId13"/>
    <p:sldId id="279" r:id="rId14"/>
    <p:sldId id="349" r:id="rId15"/>
    <p:sldId id="281" r:id="rId16"/>
    <p:sldId id="282" r:id="rId17"/>
    <p:sldId id="283" r:id="rId18"/>
    <p:sldId id="284" r:id="rId19"/>
    <p:sldId id="285" r:id="rId20"/>
    <p:sldId id="286" r:id="rId21"/>
    <p:sldId id="312" r:id="rId22"/>
    <p:sldId id="332" r:id="rId23"/>
    <p:sldId id="331" r:id="rId24"/>
    <p:sldId id="333" r:id="rId25"/>
    <p:sldId id="352" r:id="rId26"/>
    <p:sldId id="314" r:id="rId27"/>
    <p:sldId id="315" r:id="rId28"/>
    <p:sldId id="322" r:id="rId29"/>
    <p:sldId id="316" r:id="rId30"/>
    <p:sldId id="317" r:id="rId31"/>
    <p:sldId id="318" r:id="rId32"/>
    <p:sldId id="337" r:id="rId33"/>
    <p:sldId id="326" r:id="rId34"/>
    <p:sldId id="319" r:id="rId35"/>
    <p:sldId id="320" r:id="rId36"/>
    <p:sldId id="324" r:id="rId37"/>
    <p:sldId id="327" r:id="rId38"/>
    <p:sldId id="338" r:id="rId39"/>
    <p:sldId id="350" r:id="rId40"/>
    <p:sldId id="290" r:id="rId41"/>
    <p:sldId id="291" r:id="rId42"/>
    <p:sldId id="292" r:id="rId43"/>
    <p:sldId id="293" r:id="rId44"/>
    <p:sldId id="294"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28" r:id="rId62"/>
    <p:sldId id="329" r:id="rId63"/>
    <p:sldId id="330" r:id="rId64"/>
    <p:sldId id="354"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zabeth.Perkins" initials="E" lastIdx="3" clrIdx="0">
    <p:extLst>
      <p:ext uri="{19B8F6BF-5375-455C-9EA6-DF929625EA0E}">
        <p15:presenceInfo xmlns:p15="http://schemas.microsoft.com/office/powerpoint/2012/main" userId="S-1-5-21-799360993-1519983213-1392588124-228651" providerId="AD"/>
      </p:ext>
    </p:extLst>
  </p:cmAuthor>
  <p:cmAuthor id="2" name="Brittany.Yancey" initials="BY" lastIdx="4" clrIdx="1">
    <p:extLst>
      <p:ext uri="{19B8F6BF-5375-455C-9EA6-DF929625EA0E}">
        <p15:presenceInfo xmlns:p15="http://schemas.microsoft.com/office/powerpoint/2012/main" userId="S::Brittany.Yancey@carle.com::dd75fb08-5155-49bf-a012-50282f5b69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9900"/>
    <a:srgbClr val="CC3300"/>
    <a:srgbClr val="CC6600"/>
    <a:srgbClr val="F1F8FE"/>
    <a:srgbClr val="0659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84454" autoAdjust="0"/>
  </p:normalViewPr>
  <p:slideViewPr>
    <p:cSldViewPr snapToGrid="0">
      <p:cViewPr varScale="1">
        <p:scale>
          <a:sx n="76" d="100"/>
          <a:sy n="76" d="100"/>
        </p:scale>
        <p:origin x="126" y="354"/>
      </p:cViewPr>
      <p:guideLst>
        <p:guide orient="horz" pos="2160"/>
        <p:guide pos="3840"/>
      </p:guideLst>
    </p:cSldViewPr>
  </p:slideViewPr>
  <p:outlineViewPr>
    <p:cViewPr>
      <p:scale>
        <a:sx n="33" d="100"/>
        <a:sy n="33" d="100"/>
      </p:scale>
      <p:origin x="0" y="-7140"/>
    </p:cViewPr>
  </p:outlineViewPr>
  <p:notesTextViewPr>
    <p:cViewPr>
      <p:scale>
        <a:sx n="1" d="1"/>
        <a:sy n="1" d="1"/>
      </p:scale>
      <p:origin x="0" y="0"/>
    </p:cViewPr>
  </p:notesTextViewPr>
  <p:notesViewPr>
    <p:cSldViewPr snapToGrid="0">
      <p:cViewPr varScale="1">
        <p:scale>
          <a:sx n="83" d="100"/>
          <a:sy n="83" d="100"/>
        </p:scale>
        <p:origin x="3852"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_rels/data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svg"/><Relationship Id="rId1" Type="http://schemas.openxmlformats.org/officeDocument/2006/relationships/image" Target="../media/image78.png"/><Relationship Id="rId4" Type="http://schemas.openxmlformats.org/officeDocument/2006/relationships/image" Target="../media/image8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svg"/><Relationship Id="rId1" Type="http://schemas.openxmlformats.org/officeDocument/2006/relationships/image" Target="../media/image78.png"/><Relationship Id="rId4" Type="http://schemas.openxmlformats.org/officeDocument/2006/relationships/image" Target="../media/image81.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48633D-2FDC-4D89-A0D6-30D1E50893FC}"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510FA9E0-B52D-446D-9341-EB0185B2D038}">
      <dgm:prSet/>
      <dgm:spPr/>
      <dgm:t>
        <a:bodyPr/>
        <a:lstStyle/>
        <a:p>
          <a:r>
            <a:rPr lang="en-US" b="0" i="0" baseline="0" dirty="0"/>
            <a:t>QUESTIONS</a:t>
          </a:r>
          <a:endParaRPr lang="en-US" dirty="0"/>
        </a:p>
      </dgm:t>
    </dgm:pt>
    <dgm:pt modelId="{9F5990F2-91D2-4D46-B7DE-39B3361BC457}" type="parTrans" cxnId="{5859C74B-A556-4783-AD4A-EA83F487A359}">
      <dgm:prSet/>
      <dgm:spPr/>
      <dgm:t>
        <a:bodyPr/>
        <a:lstStyle/>
        <a:p>
          <a:endParaRPr lang="en-US"/>
        </a:p>
      </dgm:t>
    </dgm:pt>
    <dgm:pt modelId="{770D3F31-ABF9-436F-9D99-EA01A9DD4BD8}" type="sibTrans" cxnId="{5859C74B-A556-4783-AD4A-EA83F487A359}">
      <dgm:prSet/>
      <dgm:spPr/>
      <dgm:t>
        <a:bodyPr/>
        <a:lstStyle/>
        <a:p>
          <a:endParaRPr lang="en-US"/>
        </a:p>
      </dgm:t>
    </dgm:pt>
    <dgm:pt modelId="{A5410DA9-FB8B-4372-AAA9-938AF131BFAC}">
      <dgm:prSet/>
      <dgm:spPr/>
      <dgm:t>
        <a:bodyPr/>
        <a:lstStyle/>
        <a:p>
          <a:r>
            <a:rPr lang="en-US" b="0" i="0" baseline="0" dirty="0"/>
            <a:t>COMMENTS</a:t>
          </a:r>
          <a:endParaRPr lang="en-US" dirty="0"/>
        </a:p>
      </dgm:t>
    </dgm:pt>
    <dgm:pt modelId="{D5AA8E73-DFAD-4D99-A7AE-2B2D32E6FD09}" type="parTrans" cxnId="{1B804B29-3DE7-444B-A8B2-8A425924558E}">
      <dgm:prSet/>
      <dgm:spPr/>
      <dgm:t>
        <a:bodyPr/>
        <a:lstStyle/>
        <a:p>
          <a:endParaRPr lang="en-US"/>
        </a:p>
      </dgm:t>
    </dgm:pt>
    <dgm:pt modelId="{7D4B62CA-9467-4FD3-95E8-EF3F0335FDBD}" type="sibTrans" cxnId="{1B804B29-3DE7-444B-A8B2-8A425924558E}">
      <dgm:prSet/>
      <dgm:spPr/>
      <dgm:t>
        <a:bodyPr/>
        <a:lstStyle/>
        <a:p>
          <a:endParaRPr lang="en-US"/>
        </a:p>
      </dgm:t>
    </dgm:pt>
    <dgm:pt modelId="{7ADE0455-2C9C-454B-9B2B-B2662DB4EBE3}" type="pres">
      <dgm:prSet presAssocID="{0348633D-2FDC-4D89-A0D6-30D1E50893FC}" presName="root" presStyleCnt="0">
        <dgm:presLayoutVars>
          <dgm:dir/>
          <dgm:resizeHandles val="exact"/>
        </dgm:presLayoutVars>
      </dgm:prSet>
      <dgm:spPr/>
    </dgm:pt>
    <dgm:pt modelId="{0AFC6B03-958E-42A3-8162-040DACFE336A}" type="pres">
      <dgm:prSet presAssocID="{510FA9E0-B52D-446D-9341-EB0185B2D038}" presName="compNode" presStyleCnt="0"/>
      <dgm:spPr/>
    </dgm:pt>
    <dgm:pt modelId="{E70EE991-8101-4DAA-9EF5-4290E992F763}" type="pres">
      <dgm:prSet presAssocID="{510FA9E0-B52D-446D-9341-EB0185B2D03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 mark"/>
        </a:ext>
      </dgm:extLst>
    </dgm:pt>
    <dgm:pt modelId="{1B0ACF05-BBC3-4295-84DC-D9DA041EC657}" type="pres">
      <dgm:prSet presAssocID="{510FA9E0-B52D-446D-9341-EB0185B2D038}" presName="spaceRect" presStyleCnt="0"/>
      <dgm:spPr/>
    </dgm:pt>
    <dgm:pt modelId="{A5B8DA5B-D8F8-41EA-BAB2-D1A6C8E8BFA7}" type="pres">
      <dgm:prSet presAssocID="{510FA9E0-B52D-446D-9341-EB0185B2D038}" presName="textRect" presStyleLbl="revTx" presStyleIdx="0" presStyleCnt="2">
        <dgm:presLayoutVars>
          <dgm:chMax val="1"/>
          <dgm:chPref val="1"/>
        </dgm:presLayoutVars>
      </dgm:prSet>
      <dgm:spPr/>
    </dgm:pt>
    <dgm:pt modelId="{D0ACE70A-3D73-4FAD-8EFC-13A195DD6C5E}" type="pres">
      <dgm:prSet presAssocID="{770D3F31-ABF9-436F-9D99-EA01A9DD4BD8}" presName="sibTrans" presStyleCnt="0"/>
      <dgm:spPr/>
    </dgm:pt>
    <dgm:pt modelId="{7439984C-ADFE-495B-BF28-26214F44FD18}" type="pres">
      <dgm:prSet presAssocID="{A5410DA9-FB8B-4372-AAA9-938AF131BFAC}" presName="compNode" presStyleCnt="0"/>
      <dgm:spPr/>
    </dgm:pt>
    <dgm:pt modelId="{D3DFA763-1102-4C94-A787-163F22CC118F}" type="pres">
      <dgm:prSet presAssocID="{A5410DA9-FB8B-4372-AAA9-938AF131BFA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571529A9-5115-43CC-90FB-F4C404FE9CD6}" type="pres">
      <dgm:prSet presAssocID="{A5410DA9-FB8B-4372-AAA9-938AF131BFAC}" presName="spaceRect" presStyleCnt="0"/>
      <dgm:spPr/>
    </dgm:pt>
    <dgm:pt modelId="{C1A8A5EC-25E0-4996-9560-F8935AB2E376}" type="pres">
      <dgm:prSet presAssocID="{A5410DA9-FB8B-4372-AAA9-938AF131BFAC}" presName="textRect" presStyleLbl="revTx" presStyleIdx="1" presStyleCnt="2">
        <dgm:presLayoutVars>
          <dgm:chMax val="1"/>
          <dgm:chPref val="1"/>
        </dgm:presLayoutVars>
      </dgm:prSet>
      <dgm:spPr/>
    </dgm:pt>
  </dgm:ptLst>
  <dgm:cxnLst>
    <dgm:cxn modelId="{1B804B29-3DE7-444B-A8B2-8A425924558E}" srcId="{0348633D-2FDC-4D89-A0D6-30D1E50893FC}" destId="{A5410DA9-FB8B-4372-AAA9-938AF131BFAC}" srcOrd="1" destOrd="0" parTransId="{D5AA8E73-DFAD-4D99-A7AE-2B2D32E6FD09}" sibTransId="{7D4B62CA-9467-4FD3-95E8-EF3F0335FDBD}"/>
    <dgm:cxn modelId="{D0459331-C2F9-43C3-901A-B7456AE1654A}" type="presOf" srcId="{A5410DA9-FB8B-4372-AAA9-938AF131BFAC}" destId="{C1A8A5EC-25E0-4996-9560-F8935AB2E376}" srcOrd="0" destOrd="0" presId="urn:microsoft.com/office/officeart/2018/2/layout/IconLabelList"/>
    <dgm:cxn modelId="{DF3AED49-09D7-40B1-ACE1-D08C88FADBF2}" type="presOf" srcId="{0348633D-2FDC-4D89-A0D6-30D1E50893FC}" destId="{7ADE0455-2C9C-454B-9B2B-B2662DB4EBE3}" srcOrd="0" destOrd="0" presId="urn:microsoft.com/office/officeart/2018/2/layout/IconLabelList"/>
    <dgm:cxn modelId="{5859C74B-A556-4783-AD4A-EA83F487A359}" srcId="{0348633D-2FDC-4D89-A0D6-30D1E50893FC}" destId="{510FA9E0-B52D-446D-9341-EB0185B2D038}" srcOrd="0" destOrd="0" parTransId="{9F5990F2-91D2-4D46-B7DE-39B3361BC457}" sibTransId="{770D3F31-ABF9-436F-9D99-EA01A9DD4BD8}"/>
    <dgm:cxn modelId="{92F749A5-208E-4ACB-AB45-856CA4E50626}" type="presOf" srcId="{510FA9E0-B52D-446D-9341-EB0185B2D038}" destId="{A5B8DA5B-D8F8-41EA-BAB2-D1A6C8E8BFA7}" srcOrd="0" destOrd="0" presId="urn:microsoft.com/office/officeart/2018/2/layout/IconLabelList"/>
    <dgm:cxn modelId="{CEFEECC0-0E23-4700-8C20-B6C92A4CDDA1}" type="presParOf" srcId="{7ADE0455-2C9C-454B-9B2B-B2662DB4EBE3}" destId="{0AFC6B03-958E-42A3-8162-040DACFE336A}" srcOrd="0" destOrd="0" presId="urn:microsoft.com/office/officeart/2018/2/layout/IconLabelList"/>
    <dgm:cxn modelId="{AEE3EC3A-9C93-494B-8E59-18F8A6F1AD95}" type="presParOf" srcId="{0AFC6B03-958E-42A3-8162-040DACFE336A}" destId="{E70EE991-8101-4DAA-9EF5-4290E992F763}" srcOrd="0" destOrd="0" presId="urn:microsoft.com/office/officeart/2018/2/layout/IconLabelList"/>
    <dgm:cxn modelId="{DDD48E02-3D95-45AB-9730-6C3E341135CC}" type="presParOf" srcId="{0AFC6B03-958E-42A3-8162-040DACFE336A}" destId="{1B0ACF05-BBC3-4295-84DC-D9DA041EC657}" srcOrd="1" destOrd="0" presId="urn:microsoft.com/office/officeart/2018/2/layout/IconLabelList"/>
    <dgm:cxn modelId="{CA3A62B2-94AA-4E60-BA69-A34EF24FC7FA}" type="presParOf" srcId="{0AFC6B03-958E-42A3-8162-040DACFE336A}" destId="{A5B8DA5B-D8F8-41EA-BAB2-D1A6C8E8BFA7}" srcOrd="2" destOrd="0" presId="urn:microsoft.com/office/officeart/2018/2/layout/IconLabelList"/>
    <dgm:cxn modelId="{0EA2C89D-E2C0-4869-9D2D-32D0DBDB2BCB}" type="presParOf" srcId="{7ADE0455-2C9C-454B-9B2B-B2662DB4EBE3}" destId="{D0ACE70A-3D73-4FAD-8EFC-13A195DD6C5E}" srcOrd="1" destOrd="0" presId="urn:microsoft.com/office/officeart/2018/2/layout/IconLabelList"/>
    <dgm:cxn modelId="{1CDFB9E7-8CFE-44B3-B2D8-7CCE790FD37C}" type="presParOf" srcId="{7ADE0455-2C9C-454B-9B2B-B2662DB4EBE3}" destId="{7439984C-ADFE-495B-BF28-26214F44FD18}" srcOrd="2" destOrd="0" presId="urn:microsoft.com/office/officeart/2018/2/layout/IconLabelList"/>
    <dgm:cxn modelId="{803DC26B-CC4D-4692-8466-0BF0C6FD9512}" type="presParOf" srcId="{7439984C-ADFE-495B-BF28-26214F44FD18}" destId="{D3DFA763-1102-4C94-A787-163F22CC118F}" srcOrd="0" destOrd="0" presId="urn:microsoft.com/office/officeart/2018/2/layout/IconLabelList"/>
    <dgm:cxn modelId="{2974373D-C0F6-4699-988C-3181F680D6C8}" type="presParOf" srcId="{7439984C-ADFE-495B-BF28-26214F44FD18}" destId="{571529A9-5115-43CC-90FB-F4C404FE9CD6}" srcOrd="1" destOrd="0" presId="urn:microsoft.com/office/officeart/2018/2/layout/IconLabelList"/>
    <dgm:cxn modelId="{71623FB5-D5AA-43A8-89E7-4860FEBAE267}" type="presParOf" srcId="{7439984C-ADFE-495B-BF28-26214F44FD18}" destId="{C1A8A5EC-25E0-4996-9560-F8935AB2E376}"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0EE991-8101-4DAA-9EF5-4290E992F763}">
      <dsp:nvSpPr>
        <dsp:cNvPr id="0" name=""/>
        <dsp:cNvSpPr/>
      </dsp:nvSpPr>
      <dsp:spPr>
        <a:xfrm>
          <a:off x="1823999" y="820430"/>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5B8DA5B-D8F8-41EA-BAB2-D1A6C8E8BFA7}">
      <dsp:nvSpPr>
        <dsp:cNvPr id="0" name=""/>
        <dsp:cNvSpPr/>
      </dsp:nvSpPr>
      <dsp:spPr>
        <a:xfrm>
          <a:off x="635999" y="3234769"/>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222500">
            <a:lnSpc>
              <a:spcPct val="90000"/>
            </a:lnSpc>
            <a:spcBef>
              <a:spcPct val="0"/>
            </a:spcBef>
            <a:spcAft>
              <a:spcPct val="35000"/>
            </a:spcAft>
            <a:buNone/>
          </a:pPr>
          <a:r>
            <a:rPr lang="en-US" sz="5000" b="0" i="0" kern="1200" baseline="0" dirty="0"/>
            <a:t>QUESTIONS</a:t>
          </a:r>
          <a:endParaRPr lang="en-US" sz="5000" kern="1200" dirty="0"/>
        </a:p>
      </dsp:txBody>
      <dsp:txXfrm>
        <a:off x="635999" y="3234769"/>
        <a:ext cx="4320000" cy="720000"/>
      </dsp:txXfrm>
    </dsp:sp>
    <dsp:sp modelId="{D3DFA763-1102-4C94-A787-163F22CC118F}">
      <dsp:nvSpPr>
        <dsp:cNvPr id="0" name=""/>
        <dsp:cNvSpPr/>
      </dsp:nvSpPr>
      <dsp:spPr>
        <a:xfrm>
          <a:off x="6900000" y="820430"/>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1A8A5EC-25E0-4996-9560-F8935AB2E376}">
      <dsp:nvSpPr>
        <dsp:cNvPr id="0" name=""/>
        <dsp:cNvSpPr/>
      </dsp:nvSpPr>
      <dsp:spPr>
        <a:xfrm>
          <a:off x="5712000" y="3234769"/>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222500">
            <a:lnSpc>
              <a:spcPct val="90000"/>
            </a:lnSpc>
            <a:spcBef>
              <a:spcPct val="0"/>
            </a:spcBef>
            <a:spcAft>
              <a:spcPct val="35000"/>
            </a:spcAft>
            <a:buNone/>
          </a:pPr>
          <a:r>
            <a:rPr lang="en-US" sz="5000" b="0" i="0" kern="1200" baseline="0" dirty="0"/>
            <a:t>COMMENTS</a:t>
          </a:r>
          <a:endParaRPr lang="en-US" sz="5000" kern="1200" dirty="0"/>
        </a:p>
      </dsp:txBody>
      <dsp:txXfrm>
        <a:off x="5712000" y="3234769"/>
        <a:ext cx="43200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8D6B34-8DF9-41CF-B02D-ACC7832FD28F}" type="datetimeFigureOut">
              <a:rPr lang="en-US" smtClean="0"/>
              <a:t>12/16/2024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33185-E77A-487E-A843-AA14628BA94C}" type="slidenum">
              <a:rPr lang="en-US" smtClean="0"/>
              <a:t>‹#›</a:t>
            </a:fld>
            <a:endParaRPr lang="en-US"/>
          </a:p>
        </p:txBody>
      </p:sp>
    </p:spTree>
    <p:extLst>
      <p:ext uri="{BB962C8B-B14F-4D97-AF65-F5344CB8AC3E}">
        <p14:creationId xmlns:p14="http://schemas.microsoft.com/office/powerpoint/2010/main" val="3672122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3158437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1706845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Red stop</a:t>
            </a:r>
            <a:r>
              <a:rPr lang="en-US" b="1" baseline="0" dirty="0"/>
              <a:t> signs indicate a required field</a:t>
            </a: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2055740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3974866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1467849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17968569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9093985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17554889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Division Number is the member’s group number for claim submission if no ID card is available.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11319362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Date selection field for date specific information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9540164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Clicking Compact mode shows dollar amounts only, removes graphs</a:t>
            </a:r>
          </a:p>
          <a:p>
            <a:pPr marL="171450" indent="-171450">
              <a:buFont typeface="Arial" panose="020B0604020202020204" pitchFamily="34" charset="0"/>
              <a:buChar char="•"/>
            </a:pPr>
            <a:r>
              <a:rPr lang="en-US" b="1" dirty="0"/>
              <a:t>Call customer service for benefits – portal may not be updated live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2670764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30050647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35999863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Tabs can be pinned for quicker access.</a:t>
            </a:r>
          </a:p>
          <a:p>
            <a:pPr marL="171450" indent="-171450">
              <a:buFont typeface="Arial" panose="020B0604020202020204" pitchFamily="34" charset="0"/>
              <a:buChar char="•"/>
            </a:pPr>
            <a:r>
              <a:rPr lang="en-US" b="1" dirty="0"/>
              <a:t>Use three dots at end to see additional options</a:t>
            </a:r>
          </a:p>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30064906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t>Do not type in description as this is not accurate. </a:t>
            </a: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13956438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42534781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4153571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26807917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5891843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You may search for options by typing in keywords/first few characters and use keyboard arrows or by clicking the magnifying glass in each box. </a:t>
            </a: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11792584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11202595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1021284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23066180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Total Allowed Note size 100MB – increase from 10MB</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17326121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32090281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29745248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23867399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32372469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2808002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4576489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10478819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27040251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1922059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10982613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10916722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34705067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Remit not available in the portal at this time, but you can access them through the </a:t>
            </a:r>
            <a:r>
              <a:rPr lang="en-US" b="1" dirty="0" err="1"/>
              <a:t>Zelis</a:t>
            </a:r>
            <a:r>
              <a:rPr lang="en-US" b="1" dirty="0"/>
              <a:t> website.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2138469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11092819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3599304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14535267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17697283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10014796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28388366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3730709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Check claim status – ID = Claim number,</a:t>
            </a:r>
            <a:r>
              <a:rPr lang="en-US" b="1" baseline="0" dirty="0"/>
              <a:t> not member number</a:t>
            </a: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40106450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7729258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266089245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15677144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305634665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16968354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5760793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Ad-Hoc = custom search results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327708631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14238652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201811354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2161671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Header bar will stay at the top of every screen</a:t>
            </a:r>
          </a:p>
          <a:p>
            <a:pPr marL="171450" indent="-171450">
              <a:buFont typeface="Arial" panose="020B0604020202020204" pitchFamily="34" charset="0"/>
              <a:buChar char="•"/>
            </a:pPr>
            <a:r>
              <a:rPr lang="en-US" b="1" dirty="0"/>
              <a:t>Menu will give you additional options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10238956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397668746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79873969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110917249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742859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3948841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4066226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41BEB-69A8-427F-A753-DF351CC7A4E7}"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3571813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6D596A-0D80-144F-9C98-65868C4553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44" y="762000"/>
            <a:ext cx="12192000" cy="6096000"/>
          </a:xfrm>
          <a:prstGeom prst="rect">
            <a:avLst/>
          </a:prstGeom>
        </p:spPr>
      </p:pic>
      <p:sp>
        <p:nvSpPr>
          <p:cNvPr id="3" name="Content Placeholder 2"/>
          <p:cNvSpPr>
            <a:spLocks noGrp="1"/>
          </p:cNvSpPr>
          <p:nvPr>
            <p:ph idx="1"/>
          </p:nvPr>
        </p:nvSpPr>
        <p:spPr>
          <a:xfrm>
            <a:off x="792480" y="1584960"/>
            <a:ext cx="10668000" cy="4775200"/>
          </a:xfrm>
        </p:spPr>
        <p:txBody>
          <a:bodyPr>
            <a:normAutofit/>
          </a:bodyPr>
          <a:lstStyle>
            <a:lvl1pPr marL="457189" indent="-304792">
              <a:buClrTx/>
              <a:tabLst/>
              <a:defRPr sz="3200" b="0" i="0" baseline="0">
                <a:solidFill>
                  <a:srgbClr val="000000"/>
                </a:solidFill>
                <a:latin typeface="Calibri Regular"/>
              </a:defRPr>
            </a:lvl1pPr>
            <a:lvl2pPr marL="1066773" indent="-302676">
              <a:tabLst/>
              <a:defRPr sz="2933" b="0" i="0" baseline="0">
                <a:solidFill>
                  <a:srgbClr val="000000"/>
                </a:solidFill>
                <a:latin typeface="Calibri Regular"/>
              </a:defRPr>
            </a:lvl2pPr>
            <a:lvl3pPr marL="1676358" indent="-300559">
              <a:tabLst/>
              <a:defRPr sz="2667" b="0" i="0" baseline="0">
                <a:solidFill>
                  <a:srgbClr val="000000"/>
                </a:solidFill>
                <a:latin typeface="Calibri Regular"/>
              </a:defRPr>
            </a:lvl3pPr>
            <a:lvl4pPr marL="2139897" indent="-304792">
              <a:tabLst/>
              <a:defRPr sz="2400" b="0" i="0" baseline="0">
                <a:solidFill>
                  <a:srgbClr val="000000"/>
                </a:solidFill>
                <a:latin typeface="Calibri Regular"/>
              </a:defRPr>
            </a:lvl4pPr>
            <a:lvl5pPr marL="2903994" indent="-304792">
              <a:tabLst/>
              <a:defRPr sz="2133" b="0" i="0" baseline="0">
                <a:solidFill>
                  <a:srgbClr val="000000"/>
                </a:solidFill>
                <a:latin typeface="Calibri Regular"/>
              </a:defRPr>
            </a:lvl5pPr>
          </a:lstStyle>
          <a:p>
            <a:pPr lvl="0"/>
            <a:r>
              <a:rPr lang="en-US" dirty="0"/>
              <a:t>Click to edit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Box 10">
            <a:extLst>
              <a:ext uri="{FF2B5EF4-FFF2-40B4-BE49-F238E27FC236}">
                <a16:creationId xmlns:a16="http://schemas.microsoft.com/office/drawing/2014/main" id="{4E168CC6-85A8-504D-805D-6E271356BFD6}"/>
              </a:ext>
            </a:extLst>
          </p:cNvPr>
          <p:cNvSpPr txBox="1"/>
          <p:nvPr userDrawn="1"/>
        </p:nvSpPr>
        <p:spPr>
          <a:xfrm>
            <a:off x="11735721" y="6457635"/>
            <a:ext cx="442235" cy="184666"/>
          </a:xfrm>
          <a:prstGeom prst="rect">
            <a:avLst/>
          </a:prstGeom>
          <a:noFill/>
        </p:spPr>
        <p:txBody>
          <a:bodyPr wrap="square" lIns="0" tIns="0" rIns="0" bIns="0"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fld id="{0734B565-F3A7-4F3A-A7A3-CEB56CC79533}" type="slidenum">
              <a:rPr lang="en-US" sz="1200" b="0" i="0" smtClean="0">
                <a:solidFill>
                  <a:prstClr val="white"/>
                </a:solidFill>
                <a:latin typeface="Calibri Regular"/>
              </a:rPr>
              <a:pPr algn="ctr"/>
              <a:t>‹#›</a:t>
            </a:fld>
            <a:endParaRPr lang="en-US" sz="1200" b="0" i="0" dirty="0">
              <a:solidFill>
                <a:prstClr val="white"/>
              </a:solidFill>
              <a:latin typeface="Calibri Regular"/>
            </a:endParaRPr>
          </a:p>
        </p:txBody>
      </p:sp>
    </p:spTree>
    <p:extLst>
      <p:ext uri="{BB962C8B-B14F-4D97-AF65-F5344CB8AC3E}">
        <p14:creationId xmlns:p14="http://schemas.microsoft.com/office/powerpoint/2010/main" val="1912194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9DDCF16-E859-C744-97F0-C9959DF754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44" y="762000"/>
            <a:ext cx="12192000" cy="6096000"/>
          </a:xfrm>
          <a:prstGeom prst="rect">
            <a:avLst/>
          </a:prstGeom>
        </p:spPr>
      </p:pic>
      <p:sp>
        <p:nvSpPr>
          <p:cNvPr id="4" name="Content Placeholder 3"/>
          <p:cNvSpPr>
            <a:spLocks noGrp="1"/>
          </p:cNvSpPr>
          <p:nvPr>
            <p:ph sz="half" idx="2"/>
          </p:nvPr>
        </p:nvSpPr>
        <p:spPr>
          <a:xfrm>
            <a:off x="766795" y="2006600"/>
            <a:ext cx="5386917" cy="3951288"/>
          </a:xfrm>
        </p:spPr>
        <p:txBody>
          <a:bodyPr>
            <a:normAutofit/>
          </a:bodyPr>
          <a:lstStyle>
            <a:lvl1pPr marL="457189" indent="-304792">
              <a:tabLst/>
              <a:defRPr sz="2133" b="0" i="0">
                <a:solidFill>
                  <a:srgbClr val="000000"/>
                </a:solidFill>
                <a:latin typeface="Calibri Regular"/>
              </a:defRPr>
            </a:lvl1pPr>
            <a:lvl2pPr marL="1066773" indent="-302676">
              <a:tabLst/>
              <a:defRPr sz="2133" b="0" i="0">
                <a:solidFill>
                  <a:srgbClr val="000000"/>
                </a:solidFill>
                <a:latin typeface="Calibri Regular"/>
              </a:defRPr>
            </a:lvl2pPr>
            <a:lvl3pPr marL="1676358" indent="-300559">
              <a:tabLst/>
              <a:defRPr sz="2133" b="0" i="0">
                <a:solidFill>
                  <a:srgbClr val="000000"/>
                </a:solidFill>
                <a:latin typeface="Calibri Regular"/>
              </a:defRPr>
            </a:lvl3pPr>
            <a:lvl4pPr marL="2292293" indent="-304792">
              <a:tabLst/>
              <a:defRPr sz="2133" b="0" i="0">
                <a:solidFill>
                  <a:srgbClr val="000000"/>
                </a:solidFill>
                <a:latin typeface="Calibri Regular"/>
              </a:defRPr>
            </a:lvl4pPr>
            <a:lvl5pPr marL="2751598" indent="-306910">
              <a:tabLst/>
              <a:defRPr sz="2133" b="0" i="0">
                <a:solidFill>
                  <a:srgbClr val="000000"/>
                </a:solidFill>
                <a:latin typeface="Calibri Regular"/>
              </a:defRPr>
            </a:lvl5pPr>
            <a:lvl6pPr>
              <a:defRPr sz="2133"/>
            </a:lvl6pPr>
            <a:lvl7pPr>
              <a:defRPr sz="2133"/>
            </a:lvl7pPr>
            <a:lvl8pPr>
              <a:defRPr sz="2133"/>
            </a:lvl8pPr>
            <a:lvl9pPr>
              <a:defRPr sz="2133"/>
            </a:lvl9pPr>
          </a:lstStyle>
          <a:p>
            <a:pPr lvl="0"/>
            <a:r>
              <a:rPr lang="en-US" dirty="0"/>
              <a:t>Click to edit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hasCustomPrompt="1"/>
          </p:nvPr>
        </p:nvSpPr>
        <p:spPr>
          <a:xfrm>
            <a:off x="6350566" y="2006600"/>
            <a:ext cx="5389033" cy="3951288"/>
          </a:xfrm>
        </p:spPr>
        <p:txBody>
          <a:bodyPr>
            <a:normAutofit/>
          </a:bodyPr>
          <a:lstStyle>
            <a:lvl1pPr marL="457189" indent="-304792">
              <a:tabLst/>
              <a:defRPr sz="2133" b="0" i="0">
                <a:solidFill>
                  <a:srgbClr val="000000"/>
                </a:solidFill>
                <a:latin typeface="Calibri Regular"/>
              </a:defRPr>
            </a:lvl1pPr>
            <a:lvl2pPr marL="1066773" indent="-302676">
              <a:tabLst/>
              <a:defRPr sz="2133" b="0" i="0">
                <a:solidFill>
                  <a:srgbClr val="000000"/>
                </a:solidFill>
                <a:latin typeface="Calibri Regular"/>
              </a:defRPr>
            </a:lvl2pPr>
            <a:lvl3pPr marL="1676358" indent="-300559">
              <a:tabLst/>
              <a:defRPr sz="2133" b="0" i="0">
                <a:solidFill>
                  <a:srgbClr val="000000"/>
                </a:solidFill>
                <a:latin typeface="Calibri Regular"/>
              </a:defRPr>
            </a:lvl3pPr>
            <a:lvl4pPr marL="2292293" indent="-306910">
              <a:tabLst/>
              <a:defRPr sz="2133" b="0" i="0">
                <a:solidFill>
                  <a:srgbClr val="000000"/>
                </a:solidFill>
                <a:latin typeface="Calibri Regular"/>
              </a:defRPr>
            </a:lvl4pPr>
            <a:lvl5pPr marL="2903994" indent="-306910">
              <a:tabLst/>
              <a:defRPr sz="2133" b="0" i="0">
                <a:solidFill>
                  <a:srgbClr val="000000"/>
                </a:solidFill>
                <a:latin typeface="Calibri Regular"/>
              </a:defRPr>
            </a:lvl5pPr>
            <a:lvl6pPr>
              <a:defRPr sz="2133"/>
            </a:lvl6pPr>
            <a:lvl7pPr>
              <a:defRPr sz="2133"/>
            </a:lvl7pPr>
            <a:lvl8pPr>
              <a:defRPr sz="2133"/>
            </a:lvl8pPr>
            <a:lvl9pPr>
              <a:defRPr sz="2133"/>
            </a:lvl9pPr>
          </a:lstStyle>
          <a:p>
            <a:pPr lvl="0"/>
            <a:r>
              <a:rPr lang="en-US" dirty="0"/>
              <a:t>Click to edit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4">
            <a:extLst>
              <a:ext uri="{FF2B5EF4-FFF2-40B4-BE49-F238E27FC236}">
                <a16:creationId xmlns:a16="http://schemas.microsoft.com/office/drawing/2014/main" id="{F735410B-EDC4-A748-9FD6-60C917C6580A}"/>
              </a:ext>
            </a:extLst>
          </p:cNvPr>
          <p:cNvSpPr>
            <a:spLocks noGrp="1"/>
          </p:cNvSpPr>
          <p:nvPr>
            <p:ph type="body" sz="quarter" idx="10" hasCustomPrompt="1"/>
          </p:nvPr>
        </p:nvSpPr>
        <p:spPr>
          <a:xfrm>
            <a:off x="812800" y="1397000"/>
            <a:ext cx="5340912" cy="609600"/>
          </a:xfrm>
        </p:spPr>
        <p:txBody>
          <a:bodyPr lIns="0" anchor="ctr" anchorCtr="0">
            <a:normAutofit/>
          </a:bodyPr>
          <a:lstStyle>
            <a:lvl1pPr marL="0" indent="0">
              <a:buNone/>
              <a:defRPr sz="2400" b="1" i="0">
                <a:solidFill>
                  <a:srgbClr val="000000"/>
                </a:solidFill>
                <a:latin typeface="Times New Roman" panose="02020603050405020304" pitchFamily="18" charset="0"/>
                <a:cs typeface="Times New Roman" panose="02020603050405020304" pitchFamily="18" charset="0"/>
              </a:defRPr>
            </a:lvl1pPr>
          </a:lstStyle>
          <a:p>
            <a:pPr lvl="0"/>
            <a:r>
              <a:rPr lang="en-US" dirty="0"/>
              <a:t>Click to edit sub-title</a:t>
            </a:r>
          </a:p>
        </p:txBody>
      </p:sp>
      <p:sp>
        <p:nvSpPr>
          <p:cNvPr id="22" name="Text Placeholder 4">
            <a:extLst>
              <a:ext uri="{FF2B5EF4-FFF2-40B4-BE49-F238E27FC236}">
                <a16:creationId xmlns:a16="http://schemas.microsoft.com/office/drawing/2014/main" id="{6BB84C2E-43B3-C94B-A9A4-0E74F106D6A5}"/>
              </a:ext>
            </a:extLst>
          </p:cNvPr>
          <p:cNvSpPr>
            <a:spLocks noGrp="1"/>
          </p:cNvSpPr>
          <p:nvPr>
            <p:ph type="body" sz="quarter" idx="12" hasCustomPrompt="1"/>
          </p:nvPr>
        </p:nvSpPr>
        <p:spPr>
          <a:xfrm>
            <a:off x="6350565" y="1397000"/>
            <a:ext cx="5389033" cy="609600"/>
          </a:xfrm>
        </p:spPr>
        <p:txBody>
          <a:bodyPr lIns="0" anchor="ctr" anchorCtr="0">
            <a:normAutofit/>
          </a:bodyPr>
          <a:lstStyle>
            <a:lvl1pPr marL="0" indent="0">
              <a:buNone/>
              <a:defRPr sz="2400" b="1" i="0">
                <a:solidFill>
                  <a:srgbClr val="000000"/>
                </a:solidFill>
                <a:latin typeface="Times New Roman" panose="02020603050405020304" pitchFamily="18" charset="0"/>
                <a:cs typeface="Times New Roman" panose="02020603050405020304" pitchFamily="18" charset="0"/>
              </a:defRPr>
            </a:lvl1pPr>
          </a:lstStyle>
          <a:p>
            <a:pPr lvl="0"/>
            <a:r>
              <a:rPr lang="en-US" dirty="0"/>
              <a:t>Click to edit sub-title</a:t>
            </a:r>
          </a:p>
        </p:txBody>
      </p:sp>
      <p:sp>
        <p:nvSpPr>
          <p:cNvPr id="25" name="TextBox 24">
            <a:extLst>
              <a:ext uri="{FF2B5EF4-FFF2-40B4-BE49-F238E27FC236}">
                <a16:creationId xmlns:a16="http://schemas.microsoft.com/office/drawing/2014/main" id="{59240946-85F4-1D43-BC0B-6583AAA49517}"/>
              </a:ext>
            </a:extLst>
          </p:cNvPr>
          <p:cNvSpPr txBox="1"/>
          <p:nvPr userDrawn="1"/>
        </p:nvSpPr>
        <p:spPr>
          <a:xfrm>
            <a:off x="11735721" y="6457635"/>
            <a:ext cx="442235" cy="184666"/>
          </a:xfrm>
          <a:prstGeom prst="rect">
            <a:avLst/>
          </a:prstGeom>
          <a:noFill/>
        </p:spPr>
        <p:txBody>
          <a:bodyPr wrap="square" lIns="0" tIns="0" rIns="0" bIns="0"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fld id="{0734B565-F3A7-4F3A-A7A3-CEB56CC79533}" type="slidenum">
              <a:rPr lang="en-US" sz="1200" b="0" i="0" smtClean="0">
                <a:solidFill>
                  <a:prstClr val="white"/>
                </a:solidFill>
                <a:latin typeface="Calibri Regular"/>
              </a:rPr>
              <a:pPr algn="ctr"/>
              <a:t>‹#›</a:t>
            </a:fld>
            <a:endParaRPr lang="en-US" sz="1200" b="0" i="0" dirty="0">
              <a:solidFill>
                <a:prstClr val="white"/>
              </a:solidFill>
              <a:latin typeface="Calibri Regular"/>
            </a:endParaRPr>
          </a:p>
        </p:txBody>
      </p:sp>
    </p:spTree>
    <p:extLst>
      <p:ext uri="{BB962C8B-B14F-4D97-AF65-F5344CB8AC3E}">
        <p14:creationId xmlns:p14="http://schemas.microsoft.com/office/powerpoint/2010/main" val="3902784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CB269AA-A9C9-0045-A61D-A81759B8CF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44" y="762000"/>
            <a:ext cx="12192000" cy="6096000"/>
          </a:xfrm>
          <a:prstGeom prst="rect">
            <a:avLst/>
          </a:prstGeom>
        </p:spPr>
      </p:pic>
      <p:sp>
        <p:nvSpPr>
          <p:cNvPr id="3" name="Content Placeholder 2"/>
          <p:cNvSpPr>
            <a:spLocks noGrp="1"/>
          </p:cNvSpPr>
          <p:nvPr>
            <p:ph idx="1"/>
          </p:nvPr>
        </p:nvSpPr>
        <p:spPr>
          <a:xfrm>
            <a:off x="812800" y="2006600"/>
            <a:ext cx="10668000" cy="4775200"/>
          </a:xfrm>
        </p:spPr>
        <p:txBody>
          <a:bodyPr>
            <a:normAutofit/>
          </a:bodyPr>
          <a:lstStyle>
            <a:lvl1pPr>
              <a:defRPr sz="2133" b="0" i="0">
                <a:solidFill>
                  <a:srgbClr val="000000"/>
                </a:solidFill>
                <a:latin typeface="Calibri Regular"/>
              </a:defRPr>
            </a:lvl1pPr>
            <a:lvl2pPr>
              <a:defRPr sz="2133" b="0" i="0">
                <a:solidFill>
                  <a:srgbClr val="000000"/>
                </a:solidFill>
                <a:latin typeface="Calibri Regular"/>
              </a:defRPr>
            </a:lvl2pPr>
            <a:lvl3pPr>
              <a:defRPr sz="2133" b="0" i="0">
                <a:solidFill>
                  <a:srgbClr val="000000"/>
                </a:solidFill>
                <a:latin typeface="Calibri Regular"/>
              </a:defRPr>
            </a:lvl3pPr>
            <a:lvl4pPr>
              <a:defRPr sz="2133" b="0" i="0">
                <a:solidFill>
                  <a:srgbClr val="000000"/>
                </a:solidFill>
                <a:latin typeface="Calibri Regular"/>
              </a:defRPr>
            </a:lvl4pPr>
            <a:lvl5pPr>
              <a:defRPr sz="2133" b="0" i="0">
                <a:solidFill>
                  <a:srgbClr val="000000"/>
                </a:solidFill>
                <a:latin typeface="Calibri Regular"/>
              </a:defRPr>
            </a:lvl5pPr>
          </a:lstStyle>
          <a:p>
            <a:pPr lvl="0"/>
            <a:r>
              <a:rPr lang="en-US" dirty="0"/>
              <a:t>Click to edit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812800" y="1397000"/>
            <a:ext cx="10668000" cy="609600"/>
          </a:xfrm>
        </p:spPr>
        <p:txBody>
          <a:bodyPr lIns="0" anchor="ctr" anchorCtr="0">
            <a:normAutofit/>
          </a:bodyPr>
          <a:lstStyle>
            <a:lvl1pPr marL="0" indent="0">
              <a:buNone/>
              <a:defRPr sz="2400" b="1" i="0">
                <a:solidFill>
                  <a:srgbClr val="000000"/>
                </a:solidFill>
                <a:latin typeface="Times New Roman" panose="02020603050405020304" pitchFamily="18" charset="0"/>
                <a:cs typeface="Times New Roman" panose="02020603050405020304" pitchFamily="18" charset="0"/>
              </a:defRPr>
            </a:lvl1pPr>
          </a:lstStyle>
          <a:p>
            <a:pPr lvl="0"/>
            <a:r>
              <a:rPr lang="en-US" dirty="0"/>
              <a:t>Click to edit sub-title</a:t>
            </a:r>
          </a:p>
        </p:txBody>
      </p:sp>
      <p:sp>
        <p:nvSpPr>
          <p:cNvPr id="15" name="TextBox 14">
            <a:extLst>
              <a:ext uri="{FF2B5EF4-FFF2-40B4-BE49-F238E27FC236}">
                <a16:creationId xmlns:a16="http://schemas.microsoft.com/office/drawing/2014/main" id="{CAD8834D-D8E9-F845-957D-5A45ECF6DB8A}"/>
              </a:ext>
            </a:extLst>
          </p:cNvPr>
          <p:cNvSpPr txBox="1"/>
          <p:nvPr userDrawn="1"/>
        </p:nvSpPr>
        <p:spPr>
          <a:xfrm>
            <a:off x="11735721" y="6457635"/>
            <a:ext cx="442235" cy="184666"/>
          </a:xfrm>
          <a:prstGeom prst="rect">
            <a:avLst/>
          </a:prstGeom>
          <a:noFill/>
        </p:spPr>
        <p:txBody>
          <a:bodyPr wrap="square" lIns="0" tIns="0" rIns="0" bIns="0"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fld id="{0734B565-F3A7-4F3A-A7A3-CEB56CC79533}" type="slidenum">
              <a:rPr lang="en-US" sz="1200" b="0" i="0" smtClean="0">
                <a:solidFill>
                  <a:prstClr val="white"/>
                </a:solidFill>
                <a:latin typeface="Calibri Regular"/>
              </a:rPr>
              <a:pPr algn="ctr"/>
              <a:t>‹#›</a:t>
            </a:fld>
            <a:endParaRPr lang="en-US" sz="1200" b="0" i="0" dirty="0">
              <a:solidFill>
                <a:prstClr val="white"/>
              </a:solidFill>
              <a:latin typeface="Calibri Regular"/>
            </a:endParaRPr>
          </a:p>
        </p:txBody>
      </p:sp>
    </p:spTree>
    <p:extLst>
      <p:ext uri="{BB962C8B-B14F-4D97-AF65-F5344CB8AC3E}">
        <p14:creationId xmlns:p14="http://schemas.microsoft.com/office/powerpoint/2010/main" val="2100111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Two Column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A4926FB-D027-E547-A25D-A0F2B81F40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44" y="762000"/>
            <a:ext cx="12192000" cy="6096000"/>
          </a:xfrm>
          <a:prstGeom prst="rect">
            <a:avLst/>
          </a:prstGeom>
        </p:spPr>
      </p:pic>
      <p:sp>
        <p:nvSpPr>
          <p:cNvPr id="18" name="Content Placeholder 3">
            <a:extLst>
              <a:ext uri="{FF2B5EF4-FFF2-40B4-BE49-F238E27FC236}">
                <a16:creationId xmlns:a16="http://schemas.microsoft.com/office/drawing/2014/main" id="{73DF0FC2-66C4-7046-BB11-CC3322D81E75}"/>
              </a:ext>
            </a:extLst>
          </p:cNvPr>
          <p:cNvSpPr>
            <a:spLocks noGrp="1"/>
          </p:cNvSpPr>
          <p:nvPr>
            <p:ph sz="half" idx="11"/>
          </p:nvPr>
        </p:nvSpPr>
        <p:spPr>
          <a:xfrm>
            <a:off x="766795" y="2077625"/>
            <a:ext cx="5386917" cy="3951288"/>
          </a:xfrm>
        </p:spPr>
        <p:txBody>
          <a:bodyPr>
            <a:normAutofit/>
          </a:bodyPr>
          <a:lstStyle>
            <a:lvl1pPr marL="457189" indent="-304792">
              <a:tabLst/>
              <a:defRPr sz="2133" b="0" i="0">
                <a:solidFill>
                  <a:srgbClr val="000000"/>
                </a:solidFill>
                <a:latin typeface="Calibri Regular"/>
              </a:defRPr>
            </a:lvl1pPr>
            <a:lvl2pPr marL="1066773" indent="-302676">
              <a:tabLst/>
              <a:defRPr sz="2133" b="0" i="0">
                <a:solidFill>
                  <a:srgbClr val="000000"/>
                </a:solidFill>
                <a:latin typeface="Calibri Regular"/>
              </a:defRPr>
            </a:lvl2pPr>
            <a:lvl3pPr marL="1676358" indent="-300559">
              <a:tabLst/>
              <a:defRPr sz="2133" b="0" i="0">
                <a:solidFill>
                  <a:srgbClr val="000000"/>
                </a:solidFill>
                <a:latin typeface="Calibri Regular"/>
              </a:defRPr>
            </a:lvl3pPr>
            <a:lvl4pPr marL="2292293" indent="-304792">
              <a:tabLst/>
              <a:defRPr sz="2133" b="0" i="0">
                <a:solidFill>
                  <a:srgbClr val="000000"/>
                </a:solidFill>
                <a:latin typeface="Calibri Regular"/>
              </a:defRPr>
            </a:lvl4pPr>
            <a:lvl5pPr marL="2751598" indent="-306910">
              <a:tabLst/>
              <a:defRPr sz="2133" b="0" i="0">
                <a:solidFill>
                  <a:srgbClr val="000000"/>
                </a:solidFill>
                <a:latin typeface="Calibri Regular"/>
              </a:defRPr>
            </a:lvl5pPr>
            <a:lvl6pPr>
              <a:defRPr sz="2133"/>
            </a:lvl6pPr>
            <a:lvl7pPr>
              <a:defRPr sz="2133"/>
            </a:lvl7pPr>
            <a:lvl8pPr>
              <a:defRPr sz="2133"/>
            </a:lvl8pPr>
            <a:lvl9pPr>
              <a:defRPr sz="2133"/>
            </a:lvl9pPr>
          </a:lstStyle>
          <a:p>
            <a:pPr lvl="0"/>
            <a:r>
              <a:rPr lang="en-US" dirty="0"/>
              <a:t>Click to edit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5">
            <a:extLst>
              <a:ext uri="{FF2B5EF4-FFF2-40B4-BE49-F238E27FC236}">
                <a16:creationId xmlns:a16="http://schemas.microsoft.com/office/drawing/2014/main" id="{9CC161C2-B1D8-4048-93C6-80BF0F5CD865}"/>
              </a:ext>
            </a:extLst>
          </p:cNvPr>
          <p:cNvSpPr>
            <a:spLocks noGrp="1"/>
          </p:cNvSpPr>
          <p:nvPr>
            <p:ph sz="quarter" idx="4" hasCustomPrompt="1"/>
          </p:nvPr>
        </p:nvSpPr>
        <p:spPr>
          <a:xfrm>
            <a:off x="6350566" y="2077625"/>
            <a:ext cx="5389033" cy="3951288"/>
          </a:xfrm>
        </p:spPr>
        <p:txBody>
          <a:bodyPr>
            <a:normAutofit/>
          </a:bodyPr>
          <a:lstStyle>
            <a:lvl1pPr marL="457189" indent="-304792">
              <a:tabLst/>
              <a:defRPr sz="2133" b="0" i="0">
                <a:solidFill>
                  <a:srgbClr val="000000"/>
                </a:solidFill>
                <a:latin typeface="Calibri Regular"/>
              </a:defRPr>
            </a:lvl1pPr>
            <a:lvl2pPr marL="1066773" indent="-302676">
              <a:tabLst/>
              <a:defRPr sz="2133" b="0" i="0">
                <a:solidFill>
                  <a:srgbClr val="000000"/>
                </a:solidFill>
                <a:latin typeface="Calibri Regular"/>
              </a:defRPr>
            </a:lvl2pPr>
            <a:lvl3pPr marL="1676358" indent="-300559">
              <a:tabLst/>
              <a:defRPr sz="2133" b="0" i="0">
                <a:solidFill>
                  <a:srgbClr val="000000"/>
                </a:solidFill>
                <a:latin typeface="Calibri Regular"/>
              </a:defRPr>
            </a:lvl3pPr>
            <a:lvl4pPr marL="2292293" indent="-306910">
              <a:tabLst/>
              <a:defRPr sz="2133" b="0" i="0">
                <a:solidFill>
                  <a:srgbClr val="000000"/>
                </a:solidFill>
                <a:latin typeface="Calibri Regular"/>
              </a:defRPr>
            </a:lvl4pPr>
            <a:lvl5pPr marL="2903994" indent="-306910">
              <a:tabLst/>
              <a:defRPr sz="2133" b="0" i="0">
                <a:solidFill>
                  <a:srgbClr val="000000"/>
                </a:solidFill>
                <a:latin typeface="Calibri Regular"/>
              </a:defRPr>
            </a:lvl5pPr>
            <a:lvl6pPr>
              <a:defRPr sz="2133"/>
            </a:lvl6pPr>
            <a:lvl7pPr>
              <a:defRPr sz="2133"/>
            </a:lvl7pPr>
            <a:lvl8pPr>
              <a:defRPr sz="2133"/>
            </a:lvl8pPr>
            <a:lvl9pPr>
              <a:defRPr sz="2133"/>
            </a:lvl9pPr>
          </a:lstStyle>
          <a:p>
            <a:pPr lvl="0"/>
            <a:r>
              <a:rPr lang="en-US" dirty="0"/>
              <a:t>Click to edit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4">
            <a:extLst>
              <a:ext uri="{FF2B5EF4-FFF2-40B4-BE49-F238E27FC236}">
                <a16:creationId xmlns:a16="http://schemas.microsoft.com/office/drawing/2014/main" id="{3FD2C804-0D9A-B341-A947-5B9DF8EBD38D}"/>
              </a:ext>
            </a:extLst>
          </p:cNvPr>
          <p:cNvSpPr>
            <a:spLocks noGrp="1"/>
          </p:cNvSpPr>
          <p:nvPr>
            <p:ph type="body" sz="quarter" idx="10" hasCustomPrompt="1"/>
          </p:nvPr>
        </p:nvSpPr>
        <p:spPr>
          <a:xfrm>
            <a:off x="812800" y="1397000"/>
            <a:ext cx="5340912" cy="609600"/>
          </a:xfrm>
        </p:spPr>
        <p:txBody>
          <a:bodyPr lIns="0" anchor="ctr" anchorCtr="0">
            <a:normAutofit/>
          </a:bodyPr>
          <a:lstStyle>
            <a:lvl1pPr marL="0" indent="0">
              <a:buNone/>
              <a:defRPr sz="2400" b="1" i="0">
                <a:solidFill>
                  <a:srgbClr val="000000"/>
                </a:solidFill>
                <a:latin typeface="Times New Roman" panose="02020603050405020304" pitchFamily="18" charset="0"/>
                <a:cs typeface="Times New Roman" panose="02020603050405020304" pitchFamily="18" charset="0"/>
              </a:defRPr>
            </a:lvl1pPr>
          </a:lstStyle>
          <a:p>
            <a:pPr lvl="0"/>
            <a:r>
              <a:rPr lang="en-US" dirty="0"/>
              <a:t>Click to edit sub-title</a:t>
            </a:r>
          </a:p>
        </p:txBody>
      </p:sp>
      <p:sp>
        <p:nvSpPr>
          <p:cNvPr id="22" name="Text Placeholder 4">
            <a:extLst>
              <a:ext uri="{FF2B5EF4-FFF2-40B4-BE49-F238E27FC236}">
                <a16:creationId xmlns:a16="http://schemas.microsoft.com/office/drawing/2014/main" id="{47FE23A0-3550-724C-839B-DB6AC60B382C}"/>
              </a:ext>
            </a:extLst>
          </p:cNvPr>
          <p:cNvSpPr>
            <a:spLocks noGrp="1"/>
          </p:cNvSpPr>
          <p:nvPr>
            <p:ph type="body" sz="quarter" idx="12" hasCustomPrompt="1"/>
          </p:nvPr>
        </p:nvSpPr>
        <p:spPr>
          <a:xfrm>
            <a:off x="6350565" y="1397000"/>
            <a:ext cx="5389033" cy="609600"/>
          </a:xfrm>
        </p:spPr>
        <p:txBody>
          <a:bodyPr lIns="0" anchor="ctr" anchorCtr="0">
            <a:normAutofit/>
          </a:bodyPr>
          <a:lstStyle>
            <a:lvl1pPr marL="0" indent="0">
              <a:buNone/>
              <a:defRPr sz="2400" b="1" i="0">
                <a:solidFill>
                  <a:srgbClr val="000000"/>
                </a:solidFill>
                <a:latin typeface="Times New Roman" panose="02020603050405020304" pitchFamily="18" charset="0"/>
                <a:cs typeface="Times New Roman" panose="02020603050405020304" pitchFamily="18" charset="0"/>
              </a:defRPr>
            </a:lvl1pPr>
          </a:lstStyle>
          <a:p>
            <a:pPr lvl="0"/>
            <a:r>
              <a:rPr lang="en-US" dirty="0"/>
              <a:t>Click to edit sub-title</a:t>
            </a:r>
          </a:p>
        </p:txBody>
      </p:sp>
      <p:sp>
        <p:nvSpPr>
          <p:cNvPr id="24" name="TextBox 23">
            <a:extLst>
              <a:ext uri="{FF2B5EF4-FFF2-40B4-BE49-F238E27FC236}">
                <a16:creationId xmlns:a16="http://schemas.microsoft.com/office/drawing/2014/main" id="{AAC869C3-D7E1-4B4F-A392-AA4136ACDB41}"/>
              </a:ext>
            </a:extLst>
          </p:cNvPr>
          <p:cNvSpPr txBox="1"/>
          <p:nvPr userDrawn="1"/>
        </p:nvSpPr>
        <p:spPr>
          <a:xfrm>
            <a:off x="11735721" y="6457635"/>
            <a:ext cx="442235" cy="184666"/>
          </a:xfrm>
          <a:prstGeom prst="rect">
            <a:avLst/>
          </a:prstGeom>
          <a:noFill/>
        </p:spPr>
        <p:txBody>
          <a:bodyPr wrap="square" lIns="0" tIns="0" rIns="0" bIns="0"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fld id="{0734B565-F3A7-4F3A-A7A3-CEB56CC79533}" type="slidenum">
              <a:rPr lang="en-US" sz="1200" b="0" i="0" smtClean="0">
                <a:solidFill>
                  <a:prstClr val="white"/>
                </a:solidFill>
                <a:latin typeface="Calibri Regular"/>
              </a:rPr>
              <a:pPr algn="ctr"/>
              <a:t>‹#›</a:t>
            </a:fld>
            <a:endParaRPr lang="en-US" sz="1200" b="0" i="0" dirty="0">
              <a:solidFill>
                <a:prstClr val="white"/>
              </a:solidFill>
              <a:latin typeface="Calibri Regular"/>
            </a:endParaRPr>
          </a:p>
        </p:txBody>
      </p:sp>
    </p:spTree>
    <p:extLst>
      <p:ext uri="{BB962C8B-B14F-4D97-AF65-F5344CB8AC3E}">
        <p14:creationId xmlns:p14="http://schemas.microsoft.com/office/powerpoint/2010/main" val="2471788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1265E46-AE0E-DF45-8B88-B1F9BA9BDE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44" y="762000"/>
            <a:ext cx="12192000" cy="6096000"/>
          </a:xfrm>
          <a:prstGeom prst="rect">
            <a:avLst/>
          </a:prstGeom>
        </p:spPr>
      </p:pic>
      <p:sp>
        <p:nvSpPr>
          <p:cNvPr id="3" name="Text Placeholder 4"/>
          <p:cNvSpPr>
            <a:spLocks noGrp="1"/>
          </p:cNvSpPr>
          <p:nvPr>
            <p:ph type="body" sz="quarter" idx="10" hasCustomPrompt="1"/>
          </p:nvPr>
        </p:nvSpPr>
        <p:spPr>
          <a:xfrm>
            <a:off x="812800" y="1397000"/>
            <a:ext cx="10668000" cy="609600"/>
          </a:xfrm>
        </p:spPr>
        <p:txBody>
          <a:bodyPr lIns="0" anchor="ctr" anchorCtr="0">
            <a:noAutofit/>
          </a:bodyPr>
          <a:lstStyle>
            <a:lvl1pPr marL="0" indent="0">
              <a:buNone/>
              <a:defRPr sz="2400" b="1" i="0">
                <a:solidFill>
                  <a:srgbClr val="000000"/>
                </a:solidFill>
                <a:latin typeface="Times New Roman" panose="02020603050405020304" pitchFamily="18" charset="0"/>
                <a:cs typeface="Times New Roman" panose="02020603050405020304" pitchFamily="18" charset="0"/>
              </a:defRPr>
            </a:lvl1pPr>
          </a:lstStyle>
          <a:p>
            <a:pPr lvl="0"/>
            <a:r>
              <a:rPr lang="en-US" dirty="0"/>
              <a:t>Click to edit sub-title</a:t>
            </a:r>
          </a:p>
        </p:txBody>
      </p:sp>
      <p:sp>
        <p:nvSpPr>
          <p:cNvPr id="14" name="TextBox 13">
            <a:extLst>
              <a:ext uri="{FF2B5EF4-FFF2-40B4-BE49-F238E27FC236}">
                <a16:creationId xmlns:a16="http://schemas.microsoft.com/office/drawing/2014/main" id="{EF6DBA02-A68D-F742-A341-7AA133303BEF}"/>
              </a:ext>
            </a:extLst>
          </p:cNvPr>
          <p:cNvSpPr txBox="1"/>
          <p:nvPr userDrawn="1"/>
        </p:nvSpPr>
        <p:spPr>
          <a:xfrm>
            <a:off x="11735721" y="6457635"/>
            <a:ext cx="442235" cy="184666"/>
          </a:xfrm>
          <a:prstGeom prst="rect">
            <a:avLst/>
          </a:prstGeom>
          <a:noFill/>
        </p:spPr>
        <p:txBody>
          <a:bodyPr wrap="square" lIns="0" tIns="0" rIns="0" bIns="0"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fld id="{0734B565-F3A7-4F3A-A7A3-CEB56CC79533}" type="slidenum">
              <a:rPr lang="en-US" sz="1200" b="0" i="0" smtClean="0">
                <a:solidFill>
                  <a:prstClr val="white"/>
                </a:solidFill>
                <a:latin typeface="Calibri Regular"/>
              </a:rPr>
              <a:pPr algn="ctr"/>
              <a:t>‹#›</a:t>
            </a:fld>
            <a:endParaRPr lang="en-US" sz="1200" b="0" i="0" dirty="0">
              <a:solidFill>
                <a:prstClr val="white"/>
              </a:solidFill>
              <a:latin typeface="Calibri Regular"/>
            </a:endParaRPr>
          </a:p>
        </p:txBody>
      </p:sp>
    </p:spTree>
    <p:extLst>
      <p:ext uri="{BB962C8B-B14F-4D97-AF65-F5344CB8AC3E}">
        <p14:creationId xmlns:p14="http://schemas.microsoft.com/office/powerpoint/2010/main" val="2318907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E0BB39-2A67-FF46-A97C-7C29BD2F0B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44" y="762000"/>
            <a:ext cx="12192000" cy="6096000"/>
          </a:xfrm>
          <a:prstGeom prst="rect">
            <a:avLst/>
          </a:prstGeom>
        </p:spPr>
      </p:pic>
      <p:sp>
        <p:nvSpPr>
          <p:cNvPr id="11" name="TextBox 10">
            <a:extLst>
              <a:ext uri="{FF2B5EF4-FFF2-40B4-BE49-F238E27FC236}">
                <a16:creationId xmlns:a16="http://schemas.microsoft.com/office/drawing/2014/main" id="{874F8B01-5BDE-454F-A371-16FF662FEA53}"/>
              </a:ext>
            </a:extLst>
          </p:cNvPr>
          <p:cNvSpPr txBox="1"/>
          <p:nvPr userDrawn="1"/>
        </p:nvSpPr>
        <p:spPr>
          <a:xfrm>
            <a:off x="11735721" y="6457635"/>
            <a:ext cx="442235" cy="184666"/>
          </a:xfrm>
          <a:prstGeom prst="rect">
            <a:avLst/>
          </a:prstGeom>
          <a:noFill/>
        </p:spPr>
        <p:txBody>
          <a:bodyPr wrap="square" lIns="0" tIns="0" rIns="0" bIns="0"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fld id="{0734B565-F3A7-4F3A-A7A3-CEB56CC79533}" type="slidenum">
              <a:rPr lang="en-US" sz="1200" b="0" i="0" smtClean="0">
                <a:solidFill>
                  <a:prstClr val="white"/>
                </a:solidFill>
                <a:latin typeface="Calibri Regular"/>
              </a:rPr>
              <a:pPr algn="ctr"/>
              <a:t>‹#›</a:t>
            </a:fld>
            <a:endParaRPr lang="en-US" sz="1200" b="0" i="0" dirty="0">
              <a:solidFill>
                <a:prstClr val="white"/>
              </a:solidFill>
              <a:latin typeface="Calibri Regular"/>
            </a:endParaRPr>
          </a:p>
        </p:txBody>
      </p:sp>
    </p:spTree>
    <p:extLst>
      <p:ext uri="{BB962C8B-B14F-4D97-AF65-F5344CB8AC3E}">
        <p14:creationId xmlns:p14="http://schemas.microsoft.com/office/powerpoint/2010/main" val="336109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one">
    <p:spTree>
      <p:nvGrpSpPr>
        <p:cNvPr id="1" name=""/>
        <p:cNvGrpSpPr/>
        <p:nvPr/>
      </p:nvGrpSpPr>
      <p:grpSpPr>
        <a:xfrm>
          <a:off x="0" y="0"/>
          <a:ext cx="0" cy="0"/>
          <a:chOff x="0" y="0"/>
          <a:chExt cx="0" cy="0"/>
        </a:xfrm>
      </p:grpSpPr>
      <p:sp>
        <p:nvSpPr>
          <p:cNvPr id="3" name="TextBox 5"/>
          <p:cNvSpPr txBox="1"/>
          <p:nvPr userDrawn="1"/>
        </p:nvSpPr>
        <p:spPr>
          <a:xfrm>
            <a:off x="10952483" y="6457635"/>
            <a:ext cx="442235" cy="184666"/>
          </a:xfrm>
          <a:prstGeom prst="rect">
            <a:avLst/>
          </a:prstGeom>
          <a:noFill/>
        </p:spPr>
        <p:txBody>
          <a:bodyPr wrap="square" lIns="0" tIns="0" rIns="0" bIns="0"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fld id="{0734B565-F3A7-4F3A-A7A3-CEB56CC79533}" type="slidenum">
              <a:rPr lang="en-US" sz="1200" b="0" i="0" smtClean="0">
                <a:solidFill>
                  <a:prstClr val="white"/>
                </a:solidFill>
                <a:latin typeface="Calibri Regular"/>
              </a:rPr>
              <a:pPr algn="ctr"/>
              <a:t>‹#›</a:t>
            </a:fld>
            <a:endParaRPr lang="en-US" sz="1200" b="0" i="0" dirty="0">
              <a:solidFill>
                <a:prstClr val="white"/>
              </a:solidFill>
              <a:latin typeface="Calibri Regular"/>
            </a:endParaRPr>
          </a:p>
        </p:txBody>
      </p:sp>
    </p:spTree>
    <p:extLst>
      <p:ext uri="{BB962C8B-B14F-4D97-AF65-F5344CB8AC3E}">
        <p14:creationId xmlns:p14="http://schemas.microsoft.com/office/powerpoint/2010/main" val="1991476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86780" y="223894"/>
            <a:ext cx="10607040" cy="1123172"/>
          </a:xfrm>
          <a:prstGeom prst="rect">
            <a:avLst/>
          </a:prstGeom>
          <a:effectLst/>
        </p:spPr>
        <p:txBody>
          <a:bodyPr vert="horz" lIns="0" tIns="45720" rIns="0" bIns="45720" rtlCol="0" anchor="b" anchorCtr="0">
            <a:noAutofit/>
          </a:bodyPr>
          <a:lstStyle/>
          <a:p>
            <a:r>
              <a:rPr lang="en-US" dirty="0"/>
              <a:t>CLICK TO EDIT</a:t>
            </a:r>
          </a:p>
        </p:txBody>
      </p:sp>
      <p:sp>
        <p:nvSpPr>
          <p:cNvPr id="3" name="Text Placeholder 2"/>
          <p:cNvSpPr>
            <a:spLocks noGrp="1"/>
          </p:cNvSpPr>
          <p:nvPr>
            <p:ph type="body" idx="1"/>
          </p:nvPr>
        </p:nvSpPr>
        <p:spPr>
          <a:xfrm>
            <a:off x="786780" y="1584960"/>
            <a:ext cx="10566400" cy="4525963"/>
          </a:xfrm>
          <a:prstGeom prst="rect">
            <a:avLst/>
          </a:prstGeom>
        </p:spPr>
        <p:txBody>
          <a:bodyPr vert="horz" lIns="91440" tIns="45720" rIns="91440" bIns="45720" rtlCol="0">
            <a:normAutofit/>
          </a:bodyPr>
          <a:lstStyle/>
          <a:p>
            <a:pPr lvl="0"/>
            <a:r>
              <a:rPr lang="en-US" dirty="0"/>
              <a:t>Click to edit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662136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1219170" rtl="0" eaLnBrk="1" latinLnBrk="0" hangingPunct="1">
        <a:spcBef>
          <a:spcPct val="0"/>
        </a:spcBef>
        <a:buNone/>
        <a:defRPr lang="en-US" sz="3200" b="1" i="0" kern="1200" dirty="0">
          <a:solidFill>
            <a:srgbClr val="1E8148"/>
          </a:solidFill>
          <a:effectLst/>
          <a:latin typeface="Times New Roman" panose="02020603050405020304" pitchFamily="18" charset="0"/>
          <a:ea typeface="+mj-ea"/>
          <a:cs typeface="Times New Roman" panose="02020603050405020304" pitchFamily="18" charset="0"/>
        </a:defRPr>
      </a:lvl1pPr>
    </p:titleStyle>
    <p:bodyStyle>
      <a:lvl1pPr marL="457189" indent="-457189" algn="l" defTabSz="1219170" rtl="0" eaLnBrk="1" latinLnBrk="0" hangingPunct="1">
        <a:spcBef>
          <a:spcPct val="20000"/>
        </a:spcBef>
        <a:buClr>
          <a:schemeClr val="tx1"/>
        </a:buClr>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457189"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45718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209745" indent="-380990" algn="l" defTabSz="1219170" rtl="0" eaLnBrk="1" latinLnBrk="0" hangingPunct="1">
        <a:spcBef>
          <a:spcPct val="20000"/>
        </a:spcBef>
        <a:buFont typeface="Arial" panose="020B0604020202020204" pitchFamily="34" charset="0"/>
        <a:buChar char="•"/>
        <a:defRPr sz="2400" b="0" i="0" kern="1200" baseline="0">
          <a:solidFill>
            <a:srgbClr val="000000"/>
          </a:solidFill>
          <a:latin typeface="Calibri Regular"/>
          <a:ea typeface="+mn-ea"/>
          <a:cs typeface="+mn-cs"/>
        </a:defRPr>
      </a:lvl4pPr>
      <a:lvl5pPr marL="2819330" indent="-380990" algn="l" defTabSz="1219170" rtl="0" eaLnBrk="1" latinLnBrk="0" hangingPunct="1">
        <a:spcBef>
          <a:spcPct val="20000"/>
        </a:spcBef>
        <a:buFont typeface="Arial" panose="020B0604020202020204" pitchFamily="34" charset="0"/>
        <a:buChar char="•"/>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4.xml"/><Relationship Id="rId7" Type="http://schemas.openxmlformats.org/officeDocument/2006/relationships/slide" Target="slide8.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7.xml"/><Relationship Id="rId5" Type="http://schemas.openxmlformats.org/officeDocument/2006/relationships/slide" Target="slide6.xml"/><Relationship Id="rId10" Type="http://schemas.openxmlformats.org/officeDocument/2006/relationships/slide" Target="slide16.xml"/><Relationship Id="rId4" Type="http://schemas.openxmlformats.org/officeDocument/2006/relationships/slide" Target="slide5.xml"/><Relationship Id="rId9" Type="http://schemas.openxmlformats.org/officeDocument/2006/relationships/slide" Target="slide14.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slide" Target="slide50.xml"/><Relationship Id="rId3" Type="http://schemas.openxmlformats.org/officeDocument/2006/relationships/slide" Target="slide21.xml"/><Relationship Id="rId7" Type="http://schemas.openxmlformats.org/officeDocument/2006/relationships/slide" Target="slide45.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slide" Target="slide43.xml"/><Relationship Id="rId5" Type="http://schemas.openxmlformats.org/officeDocument/2006/relationships/slide" Target="slide40.xml"/><Relationship Id="rId4" Type="http://schemas.openxmlformats.org/officeDocument/2006/relationships/slide" Target="slide26.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image" Target="../media/image46.png"/></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6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66.png"/></Relationships>
</file>

<file path=ppt/slides/_rels/slide5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openxmlformats.org/officeDocument/2006/relationships/image" Target="../media/image76.png"/></Relationships>
</file>

<file path=ppt/slides/_rels/slide6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68D01D-CA4F-7440-A525-FCAACB61F777}"/>
              </a:ext>
            </a:extLst>
          </p:cNvPr>
          <p:cNvPicPr>
            <a:picLocks noChangeAspect="1"/>
          </p:cNvPicPr>
          <p:nvPr/>
        </p:nvPicPr>
        <p:blipFill rotWithShape="1">
          <a:blip r:embed="rId3">
            <a:extLst>
              <a:ext uri="{28A0092B-C50C-407E-A947-70E740481C1C}">
                <a14:useLocalDpi xmlns:a14="http://schemas.microsoft.com/office/drawing/2010/main" val="0"/>
              </a:ext>
            </a:extLst>
          </a:blip>
          <a:srcRect r="15090" b="4477"/>
          <a:stretch/>
        </p:blipFill>
        <p:spPr>
          <a:xfrm>
            <a:off x="0" y="0"/>
            <a:ext cx="8229600" cy="6857999"/>
          </a:xfrm>
          <a:prstGeom prst="rect">
            <a:avLst/>
          </a:prstGeom>
        </p:spPr>
      </p:pic>
      <p:sp>
        <p:nvSpPr>
          <p:cNvPr id="2" name="Title 1"/>
          <p:cNvSpPr>
            <a:spLocks noGrp="1"/>
          </p:cNvSpPr>
          <p:nvPr>
            <p:ph type="title" idx="4294967295"/>
          </p:nvPr>
        </p:nvSpPr>
        <p:spPr>
          <a:xfrm>
            <a:off x="0" y="2087928"/>
            <a:ext cx="8229600" cy="802051"/>
          </a:xfrm>
        </p:spPr>
        <p:txBody>
          <a:bodyPr/>
          <a:lstStyle/>
          <a:p>
            <a:pPr algn="ctr"/>
            <a:r>
              <a:rPr lang="en-US" dirty="0">
                <a:solidFill>
                  <a:schemeClr val="bg1"/>
                </a:solidFill>
              </a:rPr>
              <a:t>Tapestry </a:t>
            </a:r>
            <a:r>
              <a:rPr lang="en-US" dirty="0">
                <a:solidFill>
                  <a:schemeClr val="bg1"/>
                </a:solidFill>
                <a:latin typeface="Calibri" panose="020F0502020204030204" pitchFamily="34" charset="0"/>
                <a:cs typeface="Calibri" panose="020F0502020204030204" pitchFamily="34" charset="0"/>
              </a:rPr>
              <a:t>Link</a:t>
            </a:r>
            <a:r>
              <a:rPr lang="en-US" dirty="0">
                <a:solidFill>
                  <a:schemeClr val="bg1"/>
                </a:solidFill>
              </a:rPr>
              <a:t> User Guide</a:t>
            </a:r>
          </a:p>
        </p:txBody>
      </p:sp>
      <p:sp>
        <p:nvSpPr>
          <p:cNvPr id="3" name="Content Placeholder 2"/>
          <p:cNvSpPr>
            <a:spLocks noGrp="1"/>
          </p:cNvSpPr>
          <p:nvPr>
            <p:ph idx="1"/>
          </p:nvPr>
        </p:nvSpPr>
        <p:spPr>
          <a:xfrm>
            <a:off x="0" y="3240825"/>
            <a:ext cx="8229600" cy="1584563"/>
          </a:xfrm>
        </p:spPr>
        <p:txBody>
          <a:bodyPr>
            <a:normAutofit fontScale="85000" lnSpcReduction="20000"/>
          </a:bodyPr>
          <a:lstStyle/>
          <a:p>
            <a:pPr marL="0" indent="0" algn="ctr">
              <a:buNone/>
            </a:pPr>
            <a:r>
              <a:rPr lang="en-US" sz="2800" dirty="0">
                <a:solidFill>
                  <a:schemeClr val="bg1"/>
                </a:solidFill>
                <a:latin typeface="+mn-lt"/>
                <a:cs typeface="Calibri Light" panose="020F0302020204030204" pitchFamily="34" charset="0"/>
              </a:rPr>
              <a:t>Tara Floyd and Brittany Yancey, </a:t>
            </a:r>
          </a:p>
          <a:p>
            <a:pPr marL="0" indent="0" algn="ctr">
              <a:buNone/>
            </a:pPr>
            <a:r>
              <a:rPr lang="en-US" sz="2800" dirty="0">
                <a:solidFill>
                  <a:schemeClr val="bg1"/>
                </a:solidFill>
                <a:latin typeface="+mn-lt"/>
                <a:cs typeface="Calibri Light" panose="020F0302020204030204" pitchFamily="34" charset="0"/>
              </a:rPr>
              <a:t>Provider Relation Coordinators</a:t>
            </a:r>
          </a:p>
          <a:p>
            <a:pPr marL="0" indent="0" algn="ctr">
              <a:buNone/>
            </a:pPr>
            <a:endParaRPr lang="en-US" sz="2800" dirty="0">
              <a:solidFill>
                <a:schemeClr val="bg1"/>
              </a:solidFill>
              <a:latin typeface="+mn-lt"/>
              <a:cs typeface="Calibri Light" panose="020F0302020204030204" pitchFamily="34" charset="0"/>
            </a:endParaRPr>
          </a:p>
          <a:p>
            <a:pPr marL="0" indent="0" algn="ctr">
              <a:buNone/>
            </a:pPr>
            <a:r>
              <a:rPr lang="en-US" sz="2800" dirty="0">
                <a:solidFill>
                  <a:schemeClr val="bg1"/>
                </a:solidFill>
                <a:latin typeface="+mn-lt"/>
                <a:cs typeface="Calibri Light" panose="020F0302020204030204" pitchFamily="34" charset="0"/>
              </a:rPr>
              <a:t>Elizabeth Perkins, Provider Relations Manager</a:t>
            </a:r>
          </a:p>
          <a:p>
            <a:pPr marL="0" indent="0" algn="ctr">
              <a:buNone/>
            </a:pPr>
            <a:endParaRPr lang="en-US" sz="2800" dirty="0">
              <a:solidFill>
                <a:schemeClr val="bg1"/>
              </a:solidFill>
              <a:latin typeface="+mn-lt"/>
              <a:cs typeface="Calibri Light" panose="020F0302020204030204" pitchFamily="34" charset="0"/>
            </a:endParaRPr>
          </a:p>
        </p:txBody>
      </p:sp>
      <p:pic>
        <p:nvPicPr>
          <p:cNvPr id="7" name="Picture 6">
            <a:extLst>
              <a:ext uri="{FF2B5EF4-FFF2-40B4-BE49-F238E27FC236}">
                <a16:creationId xmlns:a16="http://schemas.microsoft.com/office/drawing/2014/main" id="{9BE8EC09-5451-B74E-A6CA-17CD68381E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306" y="553759"/>
            <a:ext cx="6172472" cy="1183323"/>
          </a:xfrm>
          <a:prstGeom prst="rect">
            <a:avLst/>
          </a:prstGeom>
        </p:spPr>
      </p:pic>
      <p:sp>
        <p:nvSpPr>
          <p:cNvPr id="10" name="Content Placeholder 2"/>
          <p:cNvSpPr txBox="1">
            <a:spLocks/>
          </p:cNvSpPr>
          <p:nvPr/>
        </p:nvSpPr>
        <p:spPr>
          <a:xfrm>
            <a:off x="-33617" y="4657487"/>
            <a:ext cx="7072702" cy="768403"/>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lgn="ctr">
              <a:buFont typeface="Arial" panose="020B0604020202020204" pitchFamily="34" charset="0"/>
              <a:buNone/>
            </a:pPr>
            <a:endParaRPr lang="en-US" dirty="0">
              <a:solidFill>
                <a:schemeClr val="bg1"/>
              </a:solidFill>
              <a:latin typeface="+mn-lt"/>
              <a:cs typeface="Calibri Light" panose="020F0302020204030204" pitchFamily="34" charset="0"/>
            </a:endParaRPr>
          </a:p>
        </p:txBody>
      </p:sp>
      <p:sp>
        <p:nvSpPr>
          <p:cNvPr id="11" name="Content Placeholder 2"/>
          <p:cNvSpPr txBox="1">
            <a:spLocks/>
          </p:cNvSpPr>
          <p:nvPr/>
        </p:nvSpPr>
        <p:spPr>
          <a:xfrm>
            <a:off x="0" y="6296084"/>
            <a:ext cx="4278086" cy="561916"/>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lgn="ctr">
              <a:buFont typeface="Arial" panose="020B0604020202020204" pitchFamily="34" charset="0"/>
              <a:buNone/>
            </a:pPr>
            <a:r>
              <a:rPr lang="en-US" sz="1800" dirty="0">
                <a:solidFill>
                  <a:schemeClr val="bg1"/>
                </a:solidFill>
                <a:latin typeface="+mn-lt"/>
                <a:cs typeface="Calibri Light" panose="020F0302020204030204" pitchFamily="34" charset="0"/>
              </a:rPr>
              <a:t>Proprietary &amp; Confidential Information</a:t>
            </a:r>
          </a:p>
        </p:txBody>
      </p:sp>
    </p:spTree>
    <p:extLst>
      <p:ext uri="{BB962C8B-B14F-4D97-AF65-F5344CB8AC3E}">
        <p14:creationId xmlns:p14="http://schemas.microsoft.com/office/powerpoint/2010/main" val="3160696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lang="en-US" sz="4000" dirty="0">
                <a:solidFill>
                  <a:prstClr val="white"/>
                </a:solidFill>
                <a:latin typeface="Times New Roman" panose="02020603050405020304" pitchFamily="18" charset="0"/>
                <a:cs typeface="Times New Roman" panose="02020603050405020304" pitchFamily="18" charset="0"/>
              </a:rPr>
              <a:t>Selecting a Member – Search All Patients</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618423" y="1477478"/>
            <a:ext cx="10570945" cy="4995512"/>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a:t>In the Search All Patients screen, you will need to have at least two of the three patient identifiers in order to locate them.  </a:t>
            </a: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Calibri Light"/>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Calibri Light"/>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Calibri Light"/>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a:p>
            <a:pPr marL="457189" marR="0" lvl="0" indent="-304792" algn="l" defTabSz="121917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a:p>
            <a:pPr marL="457189" marR="0" lvl="0" indent="-304792" algn="l" defTabSz="121917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a:p>
            <a:pPr marL="457189" marR="0" lvl="0" indent="-304792" algn="l" defTabSz="121917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a:p>
            <a:pPr marL="457189" marR="0" lvl="0" indent="-304792" algn="l" defTabSz="121917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p:txBody>
      </p:sp>
      <p:pic>
        <p:nvPicPr>
          <p:cNvPr id="3" name="Picture 2">
            <a:extLst>
              <a:ext uri="{FF2B5EF4-FFF2-40B4-BE49-F238E27FC236}">
                <a16:creationId xmlns:a16="http://schemas.microsoft.com/office/drawing/2014/main" id="{E813EBF7-2939-8C2B-CBCB-9988BCCF2A5A}"/>
              </a:ext>
            </a:extLst>
          </p:cNvPr>
          <p:cNvPicPr>
            <a:picLocks noChangeAspect="1"/>
          </p:cNvPicPr>
          <p:nvPr/>
        </p:nvPicPr>
        <p:blipFill>
          <a:blip r:embed="rId3"/>
          <a:stretch>
            <a:fillRect/>
          </a:stretch>
        </p:blipFill>
        <p:spPr>
          <a:xfrm>
            <a:off x="903575" y="3334328"/>
            <a:ext cx="9879935" cy="2375570"/>
          </a:xfrm>
          <a:prstGeom prst="rect">
            <a:avLst/>
          </a:prstGeom>
        </p:spPr>
      </p:pic>
      <p:sp>
        <p:nvSpPr>
          <p:cNvPr id="4" name="Rectangle 3">
            <a:extLst>
              <a:ext uri="{FF2B5EF4-FFF2-40B4-BE49-F238E27FC236}">
                <a16:creationId xmlns:a16="http://schemas.microsoft.com/office/drawing/2014/main" id="{30DA86D7-2F05-C4C4-3BF5-1A627EBD52A2}"/>
              </a:ext>
            </a:extLst>
          </p:cNvPr>
          <p:cNvSpPr/>
          <p:nvPr/>
        </p:nvSpPr>
        <p:spPr>
          <a:xfrm>
            <a:off x="8469745" y="5043055"/>
            <a:ext cx="1108364" cy="58189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3157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Selecting a Member – Search All</a:t>
            </a:r>
            <a:r>
              <a:rPr kumimoji="0" lang="en-US" sz="4000" b="1" i="0" u="none" strike="noStrike" kern="1200" cap="none" spc="0" normalizeH="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 Patients-cont’d</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618423" y="1477478"/>
            <a:ext cx="10570945" cy="5200908"/>
          </a:xfrm>
          <a:prstGeom prst="rect">
            <a:avLst/>
          </a:prstGeom>
        </p:spPr>
        <p:txBody>
          <a:bodyPr vert="horz" lIns="91440" tIns="45720" rIns="91440" bIns="45720" rtlCol="0">
            <a:normAutofit fontScale="92500" lnSpcReduction="20000"/>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a:t>Once you have located the member, </a:t>
            </a:r>
          </a:p>
          <a:p>
            <a:pPr marL="0" indent="0">
              <a:buNone/>
            </a:pPr>
            <a:r>
              <a:rPr lang="en-US" dirty="0"/>
              <a:t>you will then add the member to your list. </a:t>
            </a:r>
          </a:p>
          <a:p>
            <a:pPr marL="0" indent="0">
              <a:buNone/>
            </a:pPr>
            <a:r>
              <a:rPr lang="en-US" dirty="0"/>
              <a:t>You will choose a reason in the reason </a:t>
            </a:r>
          </a:p>
          <a:p>
            <a:pPr marL="0" indent="0">
              <a:buNone/>
            </a:pPr>
            <a:r>
              <a:rPr lang="en-US" dirty="0"/>
              <a:t>field by clicking the magnifying glass </a:t>
            </a:r>
          </a:p>
          <a:p>
            <a:pPr marL="0" indent="0">
              <a:buNone/>
            </a:pPr>
            <a:r>
              <a:rPr lang="en-US" dirty="0"/>
              <a:t>for the available choices.</a:t>
            </a:r>
          </a:p>
          <a:p>
            <a:pPr marL="0" indent="0">
              <a:buNone/>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a:p>
            <a:pPr marL="0" indent="0">
              <a:buNone/>
              <a:defRPr/>
            </a:pPr>
            <a:endParaRPr lang="en-US" sz="2000" dirty="0"/>
          </a:p>
          <a:p>
            <a:pPr marL="0" indent="0">
              <a:buNone/>
              <a:defRPr/>
            </a:pPr>
            <a:endParaRPr lang="en-US" sz="2000" dirty="0"/>
          </a:p>
          <a:p>
            <a:pPr marL="0" indent="0">
              <a:buNone/>
              <a:defRPr/>
            </a:pPr>
            <a:r>
              <a:rPr lang="en-US" sz="2000" dirty="0"/>
              <a:t>**If you choose Other (please specify) you will need to put a comment in the comment box.** </a:t>
            </a: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a:p>
            <a:pPr marL="457189" marR="0" lvl="0" indent="-304792" algn="l" defTabSz="121917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p:txBody>
      </p:sp>
      <p:pic>
        <p:nvPicPr>
          <p:cNvPr id="3" name="Picture 2">
            <a:extLst>
              <a:ext uri="{FF2B5EF4-FFF2-40B4-BE49-F238E27FC236}">
                <a16:creationId xmlns:a16="http://schemas.microsoft.com/office/drawing/2014/main" id="{BA3FA5B9-5E37-589C-0773-65115C7DB8F4}"/>
              </a:ext>
            </a:extLst>
          </p:cNvPr>
          <p:cNvPicPr>
            <a:picLocks noChangeAspect="1"/>
          </p:cNvPicPr>
          <p:nvPr/>
        </p:nvPicPr>
        <p:blipFill>
          <a:blip r:embed="rId3"/>
          <a:stretch>
            <a:fillRect/>
          </a:stretch>
        </p:blipFill>
        <p:spPr>
          <a:xfrm>
            <a:off x="7223760" y="1341120"/>
            <a:ext cx="4959417" cy="3757769"/>
          </a:xfrm>
          <a:prstGeom prst="rect">
            <a:avLst/>
          </a:prstGeom>
        </p:spPr>
      </p:pic>
      <p:pic>
        <p:nvPicPr>
          <p:cNvPr id="8" name="Picture 7">
            <a:extLst>
              <a:ext uri="{FF2B5EF4-FFF2-40B4-BE49-F238E27FC236}">
                <a16:creationId xmlns:a16="http://schemas.microsoft.com/office/drawing/2014/main" id="{E0392817-C961-77A3-BA10-F5E0AD5BF1E4}"/>
              </a:ext>
            </a:extLst>
          </p:cNvPr>
          <p:cNvPicPr>
            <a:picLocks noChangeAspect="1"/>
          </p:cNvPicPr>
          <p:nvPr/>
        </p:nvPicPr>
        <p:blipFill>
          <a:blip r:embed="rId4"/>
          <a:stretch>
            <a:fillRect/>
          </a:stretch>
        </p:blipFill>
        <p:spPr>
          <a:xfrm>
            <a:off x="618423" y="3876269"/>
            <a:ext cx="6062358" cy="1760918"/>
          </a:xfrm>
          <a:prstGeom prst="rect">
            <a:avLst/>
          </a:prstGeom>
        </p:spPr>
      </p:pic>
    </p:spTree>
    <p:extLst>
      <p:ext uri="{BB962C8B-B14F-4D97-AF65-F5344CB8AC3E}">
        <p14:creationId xmlns:p14="http://schemas.microsoft.com/office/powerpoint/2010/main" val="2809135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Selecting a Member – Search My</a:t>
            </a:r>
            <a:r>
              <a:rPr kumimoji="0" lang="en-US" sz="4000" b="1" i="0" u="none" strike="noStrike" kern="1200" cap="none" spc="0" normalizeH="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 Patients</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618423" y="1477478"/>
            <a:ext cx="10570945" cy="5200908"/>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a:t>The Search My Patients function will allow you to search only for the patients you have added to your list.  </a:t>
            </a:r>
          </a:p>
          <a:p>
            <a:pPr marL="0" indent="0">
              <a:buNone/>
            </a:pPr>
            <a:r>
              <a:rPr lang="en-US" dirty="0"/>
              <a:t>You may type in the patient’s name and hit search to locate them quickly and efficiently. </a:t>
            </a:r>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p:txBody>
      </p:sp>
      <p:pic>
        <p:nvPicPr>
          <p:cNvPr id="3" name="Picture 2">
            <a:extLst>
              <a:ext uri="{FF2B5EF4-FFF2-40B4-BE49-F238E27FC236}">
                <a16:creationId xmlns:a16="http://schemas.microsoft.com/office/drawing/2014/main" id="{533E3F7F-84CD-F2D6-11C6-47FA68EDD989}"/>
              </a:ext>
            </a:extLst>
          </p:cNvPr>
          <p:cNvPicPr>
            <a:picLocks noChangeAspect="1"/>
          </p:cNvPicPr>
          <p:nvPr/>
        </p:nvPicPr>
        <p:blipFill>
          <a:blip r:embed="rId3"/>
          <a:stretch>
            <a:fillRect/>
          </a:stretch>
        </p:blipFill>
        <p:spPr>
          <a:xfrm>
            <a:off x="1002632" y="3588679"/>
            <a:ext cx="9241144" cy="2769257"/>
          </a:xfrm>
          <a:prstGeom prst="rect">
            <a:avLst/>
          </a:prstGeom>
        </p:spPr>
      </p:pic>
    </p:spTree>
    <p:extLst>
      <p:ext uri="{BB962C8B-B14F-4D97-AF65-F5344CB8AC3E}">
        <p14:creationId xmlns:p14="http://schemas.microsoft.com/office/powerpoint/2010/main" val="130456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Selecting a Member – Search My</a:t>
            </a:r>
            <a:r>
              <a:rPr kumimoji="0" lang="en-US" sz="4000" b="1" i="0" u="none" strike="noStrike" kern="1200" cap="none" spc="0" normalizeH="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 Patients-cont’d</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618423" y="1477478"/>
            <a:ext cx="10570945" cy="5200908"/>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152397" indent="0">
              <a:buNone/>
              <a:defRPr/>
            </a:pPr>
            <a:r>
              <a:rPr lang="en-US" dirty="0"/>
              <a:t>If you do not immediately locate the member you can add additional search criteria or choose to Search All Patients. </a:t>
            </a:r>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p:txBody>
      </p:sp>
      <p:pic>
        <p:nvPicPr>
          <p:cNvPr id="3" name="Picture 2">
            <a:extLst>
              <a:ext uri="{FF2B5EF4-FFF2-40B4-BE49-F238E27FC236}">
                <a16:creationId xmlns:a16="http://schemas.microsoft.com/office/drawing/2014/main" id="{FA317D72-2A6A-F310-1999-86EED77DD375}"/>
              </a:ext>
            </a:extLst>
          </p:cNvPr>
          <p:cNvPicPr>
            <a:picLocks noChangeAspect="1"/>
          </p:cNvPicPr>
          <p:nvPr/>
        </p:nvPicPr>
        <p:blipFill>
          <a:blip r:embed="rId3"/>
          <a:stretch>
            <a:fillRect/>
          </a:stretch>
        </p:blipFill>
        <p:spPr>
          <a:xfrm>
            <a:off x="618423" y="2800658"/>
            <a:ext cx="10839575" cy="3335957"/>
          </a:xfrm>
          <a:prstGeom prst="rect">
            <a:avLst/>
          </a:prstGeom>
        </p:spPr>
      </p:pic>
      <p:sp>
        <p:nvSpPr>
          <p:cNvPr id="4" name="Rectangle 3">
            <a:extLst>
              <a:ext uri="{FF2B5EF4-FFF2-40B4-BE49-F238E27FC236}">
                <a16:creationId xmlns:a16="http://schemas.microsoft.com/office/drawing/2014/main" id="{AA8DC52D-AE1C-D3B8-2774-08D1C65AB97A}"/>
              </a:ext>
            </a:extLst>
          </p:cNvPr>
          <p:cNvSpPr/>
          <p:nvPr/>
        </p:nvSpPr>
        <p:spPr>
          <a:xfrm>
            <a:off x="7527636" y="4077932"/>
            <a:ext cx="1653309" cy="53101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E1ED3CD-0E90-6CA1-8531-11F508C71B8A}"/>
              </a:ext>
            </a:extLst>
          </p:cNvPr>
          <p:cNvSpPr/>
          <p:nvPr/>
        </p:nvSpPr>
        <p:spPr>
          <a:xfrm>
            <a:off x="5735782" y="5671127"/>
            <a:ext cx="1514763" cy="3048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7982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Member Information</a:t>
            </a:r>
          </a:p>
        </p:txBody>
      </p:sp>
      <p:sp>
        <p:nvSpPr>
          <p:cNvPr id="5" name="Content Placeholder 2"/>
          <p:cNvSpPr txBox="1">
            <a:spLocks/>
          </p:cNvSpPr>
          <p:nvPr/>
        </p:nvSpPr>
        <p:spPr>
          <a:xfrm>
            <a:off x="430305" y="1640542"/>
            <a:ext cx="10990729" cy="5002306"/>
          </a:xfrm>
          <a:prstGeom prst="rect">
            <a:avLst/>
          </a:prstGeom>
        </p:spPr>
        <p:txBody>
          <a:bodyPr vert="horz" lIns="91440" tIns="45720" rIns="91440" bIns="45720" rtlCol="0">
            <a:normAutofit lnSpcReduction="10000"/>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a:t>Once you have chosen your member, you will now be able to see Demographics, Coverage &amp; Benefits, Authorizations by Member, and Prior Auth Routing. </a:t>
            </a:r>
          </a:p>
          <a:p>
            <a:pPr marL="0" indent="0">
              <a:buNone/>
            </a:pPr>
            <a:endParaRPr lang="en-US" dirty="0"/>
          </a:p>
          <a:p>
            <a:pPr marL="0" indent="0">
              <a:buNone/>
            </a:pPr>
            <a:endParaRPr lang="en-US" dirty="0"/>
          </a:p>
          <a:p>
            <a:pPr marL="0" indent="0">
              <a:buNone/>
            </a:pPr>
            <a:r>
              <a:rPr lang="en-US" dirty="0"/>
              <a:t>From this screen, you will also notice you are now attached to the member in the toolbar. </a:t>
            </a:r>
          </a:p>
          <a:p>
            <a:pPr marL="0" indent="0">
              <a:buNone/>
            </a:pPr>
            <a:r>
              <a:rPr lang="en-US" dirty="0"/>
              <a:t>Choosing the … in the toolbar will give more options.</a:t>
            </a:r>
          </a:p>
          <a:p>
            <a:pPr marL="0" indent="0">
              <a:buNone/>
            </a:pPr>
            <a:r>
              <a:rPr lang="en-US" dirty="0"/>
              <a:t>Clicking on the thumbtack will “pin” selected tab to the first position.</a:t>
            </a:r>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p:txBody>
      </p:sp>
      <p:pic>
        <p:nvPicPr>
          <p:cNvPr id="4" name="Picture 3">
            <a:extLst>
              <a:ext uri="{FF2B5EF4-FFF2-40B4-BE49-F238E27FC236}">
                <a16:creationId xmlns:a16="http://schemas.microsoft.com/office/drawing/2014/main" id="{1652F785-7DBB-69ED-50DC-BFCA0E62B686}"/>
              </a:ext>
            </a:extLst>
          </p:cNvPr>
          <p:cNvPicPr>
            <a:picLocks noChangeAspect="1"/>
          </p:cNvPicPr>
          <p:nvPr/>
        </p:nvPicPr>
        <p:blipFill>
          <a:blip r:embed="rId3"/>
          <a:stretch>
            <a:fillRect/>
          </a:stretch>
        </p:blipFill>
        <p:spPr>
          <a:xfrm>
            <a:off x="430305" y="2948759"/>
            <a:ext cx="10570944" cy="1004676"/>
          </a:xfrm>
          <a:prstGeom prst="rect">
            <a:avLst/>
          </a:prstGeom>
        </p:spPr>
      </p:pic>
      <p:sp>
        <p:nvSpPr>
          <p:cNvPr id="7" name="Rectangle 6">
            <a:extLst>
              <a:ext uri="{FF2B5EF4-FFF2-40B4-BE49-F238E27FC236}">
                <a16:creationId xmlns:a16="http://schemas.microsoft.com/office/drawing/2014/main" id="{0A8D9C5F-4F81-02C0-360F-BD7D4BD0817F}"/>
              </a:ext>
            </a:extLst>
          </p:cNvPr>
          <p:cNvSpPr/>
          <p:nvPr/>
        </p:nvSpPr>
        <p:spPr>
          <a:xfrm>
            <a:off x="10112188" y="3619656"/>
            <a:ext cx="443753" cy="2286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D5396EF-42CB-42A4-074A-5E2C67815972}"/>
              </a:ext>
            </a:extLst>
          </p:cNvPr>
          <p:cNvSpPr/>
          <p:nvPr/>
        </p:nvSpPr>
        <p:spPr>
          <a:xfrm>
            <a:off x="7307611" y="2948759"/>
            <a:ext cx="874358" cy="55554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8DD53AC-BF48-8EA7-F916-A5E457D5B025}"/>
              </a:ext>
            </a:extLst>
          </p:cNvPr>
          <p:cNvSpPr/>
          <p:nvPr/>
        </p:nvSpPr>
        <p:spPr>
          <a:xfrm>
            <a:off x="1751682" y="3619656"/>
            <a:ext cx="132202" cy="2286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5803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Member Information - Demographics</a:t>
            </a:r>
          </a:p>
        </p:txBody>
      </p:sp>
      <p:sp>
        <p:nvSpPr>
          <p:cNvPr id="5" name="Content Placeholder 2"/>
          <p:cNvSpPr txBox="1">
            <a:spLocks/>
          </p:cNvSpPr>
          <p:nvPr/>
        </p:nvSpPr>
        <p:spPr>
          <a:xfrm>
            <a:off x="618423" y="1477478"/>
            <a:ext cx="10570945" cy="5200908"/>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152397" indent="0">
              <a:buNone/>
              <a:defRPr/>
            </a:pPr>
            <a:r>
              <a:rPr lang="en-US" dirty="0"/>
              <a:t>The Member Demographics screen will give basic demographic information about the member including; address, phone number, and PCP.  </a:t>
            </a:r>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p:txBody>
      </p:sp>
      <p:pic>
        <p:nvPicPr>
          <p:cNvPr id="3" name="Picture 2">
            <a:extLst>
              <a:ext uri="{FF2B5EF4-FFF2-40B4-BE49-F238E27FC236}">
                <a16:creationId xmlns:a16="http://schemas.microsoft.com/office/drawing/2014/main" id="{42167575-CCF9-E000-C9F0-B1AB42913976}"/>
              </a:ext>
            </a:extLst>
          </p:cNvPr>
          <p:cNvPicPr>
            <a:picLocks noChangeAspect="1"/>
          </p:cNvPicPr>
          <p:nvPr/>
        </p:nvPicPr>
        <p:blipFill rotWithShape="1">
          <a:blip r:embed="rId3"/>
          <a:srcRect l="836"/>
          <a:stretch/>
        </p:blipFill>
        <p:spPr>
          <a:xfrm>
            <a:off x="104440" y="3033712"/>
            <a:ext cx="11598910" cy="2924175"/>
          </a:xfrm>
          <a:prstGeom prst="rect">
            <a:avLst/>
          </a:prstGeom>
        </p:spPr>
      </p:pic>
      <p:sp>
        <p:nvSpPr>
          <p:cNvPr id="7" name="Rectangle 6">
            <a:extLst>
              <a:ext uri="{FF2B5EF4-FFF2-40B4-BE49-F238E27FC236}">
                <a16:creationId xmlns:a16="http://schemas.microsoft.com/office/drawing/2014/main" id="{F3479C9E-FDEE-B4DD-AA0D-5D009744D808}"/>
              </a:ext>
            </a:extLst>
          </p:cNvPr>
          <p:cNvSpPr/>
          <p:nvPr/>
        </p:nvSpPr>
        <p:spPr>
          <a:xfrm>
            <a:off x="162585" y="4987977"/>
            <a:ext cx="1615416" cy="264743"/>
          </a:xfrm>
          <a:prstGeom prst="rect">
            <a:avLst/>
          </a:prstGeom>
          <a:noFill/>
          <a:ln w="38100">
            <a:solidFill>
              <a:srgbClr val="FF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2294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Member Coverage</a:t>
            </a:r>
            <a:r>
              <a:rPr kumimoji="0" lang="en-US" sz="4000" b="1" i="0" u="none" strike="noStrike" kern="1200" cap="none" spc="0" normalizeH="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 &amp; Benefits</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618423" y="1477478"/>
            <a:ext cx="10570945" cy="5200908"/>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a:t>Within the Coverages &amp; Benefits tab you will find coverage information for the member.  </a:t>
            </a:r>
          </a:p>
          <a:p>
            <a:pPr marL="0" indent="0">
              <a:buNone/>
            </a:pPr>
            <a:r>
              <a:rPr lang="en-US" dirty="0"/>
              <a:t>You can find member ID, employer group, effective date, and termination date (if applicable).</a:t>
            </a:r>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p:txBody>
      </p:sp>
      <p:pic>
        <p:nvPicPr>
          <p:cNvPr id="4" name="Picture 3">
            <a:extLst>
              <a:ext uri="{FF2B5EF4-FFF2-40B4-BE49-F238E27FC236}">
                <a16:creationId xmlns:a16="http://schemas.microsoft.com/office/drawing/2014/main" id="{6EB0C188-585C-F511-A720-76A9EB67087A}"/>
              </a:ext>
            </a:extLst>
          </p:cNvPr>
          <p:cNvPicPr>
            <a:picLocks noChangeAspect="1"/>
          </p:cNvPicPr>
          <p:nvPr/>
        </p:nvPicPr>
        <p:blipFill>
          <a:blip r:embed="rId3"/>
          <a:stretch>
            <a:fillRect/>
          </a:stretch>
        </p:blipFill>
        <p:spPr>
          <a:xfrm>
            <a:off x="860470" y="3643857"/>
            <a:ext cx="9082662" cy="3214143"/>
          </a:xfrm>
          <a:prstGeom prst="rect">
            <a:avLst/>
          </a:prstGeom>
        </p:spPr>
      </p:pic>
      <p:sp>
        <p:nvSpPr>
          <p:cNvPr id="7" name="Rectangle 6">
            <a:extLst>
              <a:ext uri="{FF2B5EF4-FFF2-40B4-BE49-F238E27FC236}">
                <a16:creationId xmlns:a16="http://schemas.microsoft.com/office/drawing/2014/main" id="{38EF6E2F-7E7C-149D-0C00-D94176782FAF}"/>
              </a:ext>
            </a:extLst>
          </p:cNvPr>
          <p:cNvSpPr/>
          <p:nvPr/>
        </p:nvSpPr>
        <p:spPr>
          <a:xfrm>
            <a:off x="1963271" y="4975412"/>
            <a:ext cx="3307976" cy="2286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7C14267-C40F-17B3-AD24-C0FF33155382}"/>
              </a:ext>
            </a:extLst>
          </p:cNvPr>
          <p:cNvSpPr/>
          <p:nvPr/>
        </p:nvSpPr>
        <p:spPr>
          <a:xfrm>
            <a:off x="1872867" y="5768788"/>
            <a:ext cx="1057619" cy="45719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430D85F-C69C-3125-6CC0-A1F1E3D3247E}"/>
              </a:ext>
            </a:extLst>
          </p:cNvPr>
          <p:cNvSpPr/>
          <p:nvPr/>
        </p:nvSpPr>
        <p:spPr>
          <a:xfrm>
            <a:off x="3845859" y="5768788"/>
            <a:ext cx="1183341" cy="38996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349187A-3B51-7E19-331D-7F3EEAC4B67C}"/>
              </a:ext>
            </a:extLst>
          </p:cNvPr>
          <p:cNvSpPr/>
          <p:nvPr/>
        </p:nvSpPr>
        <p:spPr>
          <a:xfrm>
            <a:off x="6258910" y="6274676"/>
            <a:ext cx="3684222" cy="540068"/>
          </a:xfrm>
          <a:prstGeom prst="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7A23514-722B-3A6B-7E15-62203D7DD47D}"/>
              </a:ext>
            </a:extLst>
          </p:cNvPr>
          <p:cNvSpPr/>
          <p:nvPr/>
        </p:nvSpPr>
        <p:spPr>
          <a:xfrm>
            <a:off x="1963271" y="5938092"/>
            <a:ext cx="868065" cy="22066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8897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Member Coverage</a:t>
            </a:r>
            <a:r>
              <a:rPr kumimoji="0" lang="en-US" sz="4000" b="1" i="0" u="none" strike="noStrike" kern="1200" cap="none" spc="0" normalizeH="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 &amp; Benefits-cont’d</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618423" y="1477478"/>
            <a:ext cx="10860563" cy="5200908"/>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sz="2000" dirty="0"/>
              <a:t>From this screen you may click the Detail </a:t>
            </a:r>
          </a:p>
          <a:p>
            <a:pPr marL="0" indent="0">
              <a:buNone/>
            </a:pPr>
            <a:r>
              <a:rPr lang="en-US" sz="2000" dirty="0"/>
              <a:t>Report option to view benefit details, including</a:t>
            </a:r>
            <a:endParaRPr lang="en-US" dirty="0"/>
          </a:p>
          <a:p>
            <a:pPr marL="0" indent="0">
              <a:buNone/>
            </a:pPr>
            <a:r>
              <a:rPr lang="en-US" sz="2000" dirty="0"/>
              <a:t>the member’s group number </a:t>
            </a:r>
          </a:p>
          <a:p>
            <a:pPr marL="0" indent="0">
              <a:buNone/>
            </a:pPr>
            <a:r>
              <a:rPr lang="en-US" sz="2000" dirty="0"/>
              <a:t>(listed as Division)</a:t>
            </a:r>
          </a:p>
        </p:txBody>
      </p:sp>
      <p:pic>
        <p:nvPicPr>
          <p:cNvPr id="7" name="Picture 6">
            <a:extLst>
              <a:ext uri="{FF2B5EF4-FFF2-40B4-BE49-F238E27FC236}">
                <a16:creationId xmlns:a16="http://schemas.microsoft.com/office/drawing/2014/main" id="{78681AE1-6CA6-AAA7-5E38-82DC106D07AF}"/>
              </a:ext>
            </a:extLst>
          </p:cNvPr>
          <p:cNvPicPr>
            <a:picLocks noChangeAspect="1"/>
          </p:cNvPicPr>
          <p:nvPr/>
        </p:nvPicPr>
        <p:blipFill>
          <a:blip r:embed="rId3"/>
          <a:stretch>
            <a:fillRect/>
          </a:stretch>
        </p:blipFill>
        <p:spPr>
          <a:xfrm>
            <a:off x="624647" y="3013662"/>
            <a:ext cx="4594096" cy="2574337"/>
          </a:xfrm>
          <a:prstGeom prst="rect">
            <a:avLst/>
          </a:prstGeom>
        </p:spPr>
      </p:pic>
      <p:pic>
        <p:nvPicPr>
          <p:cNvPr id="10" name="Picture 9">
            <a:extLst>
              <a:ext uri="{FF2B5EF4-FFF2-40B4-BE49-F238E27FC236}">
                <a16:creationId xmlns:a16="http://schemas.microsoft.com/office/drawing/2014/main" id="{114EDEC4-4D85-DB3D-B9B8-136D5E0EC150}"/>
              </a:ext>
            </a:extLst>
          </p:cNvPr>
          <p:cNvPicPr>
            <a:picLocks noChangeAspect="1"/>
          </p:cNvPicPr>
          <p:nvPr/>
        </p:nvPicPr>
        <p:blipFill>
          <a:blip r:embed="rId4"/>
          <a:stretch>
            <a:fillRect/>
          </a:stretch>
        </p:blipFill>
        <p:spPr>
          <a:xfrm>
            <a:off x="5655254" y="1818640"/>
            <a:ext cx="5981811" cy="3769360"/>
          </a:xfrm>
          <a:prstGeom prst="rect">
            <a:avLst/>
          </a:prstGeom>
        </p:spPr>
      </p:pic>
      <p:sp>
        <p:nvSpPr>
          <p:cNvPr id="11" name="Rectangle 10">
            <a:extLst>
              <a:ext uri="{FF2B5EF4-FFF2-40B4-BE49-F238E27FC236}">
                <a16:creationId xmlns:a16="http://schemas.microsoft.com/office/drawing/2014/main" id="{1DA8D4D0-6B0B-DDF5-3317-2BE3EED35DBD}"/>
              </a:ext>
            </a:extLst>
          </p:cNvPr>
          <p:cNvSpPr/>
          <p:nvPr/>
        </p:nvSpPr>
        <p:spPr>
          <a:xfrm>
            <a:off x="7152640" y="4023360"/>
            <a:ext cx="1493520" cy="5588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8D3D86A-5AE4-4E85-DA84-021B4CE1F792}"/>
              </a:ext>
            </a:extLst>
          </p:cNvPr>
          <p:cNvSpPr/>
          <p:nvPr/>
        </p:nvSpPr>
        <p:spPr>
          <a:xfrm>
            <a:off x="7152640" y="3558448"/>
            <a:ext cx="636285" cy="143219"/>
          </a:xfrm>
          <a:prstGeom prst="rect">
            <a:avLst/>
          </a:prstGeom>
          <a:solidFill>
            <a:schemeClr val="bg1"/>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4CA6A6D-E821-4124-11B2-FDE41761D5CE}"/>
              </a:ext>
            </a:extLst>
          </p:cNvPr>
          <p:cNvSpPr/>
          <p:nvPr/>
        </p:nvSpPr>
        <p:spPr>
          <a:xfrm>
            <a:off x="5783855" y="5299113"/>
            <a:ext cx="594911" cy="209321"/>
          </a:xfrm>
          <a:prstGeom prst="rect">
            <a:avLst/>
          </a:prstGeom>
          <a:solidFill>
            <a:schemeClr val="bg1"/>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231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Member Coverage</a:t>
            </a:r>
            <a:r>
              <a:rPr kumimoji="0" lang="en-US" sz="4000" b="1" i="0" u="none" strike="noStrike" kern="1200" cap="none" spc="0" normalizeH="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 &amp; Benefits-cont’d</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618423" y="1477478"/>
            <a:ext cx="10860563" cy="5200908"/>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sz="2800" dirty="0"/>
              <a:t>Clicking the Benefits Inquiry option will take you to the Coverages &amp; Benefits-Benefits Inquiry screen.  </a:t>
            </a:r>
          </a:p>
          <a:p>
            <a:pPr marL="0" indent="0">
              <a:buNone/>
            </a:pPr>
            <a:r>
              <a:rPr lang="en-US" sz="2800" dirty="0"/>
              <a:t>This screen will list more detailed coverage information such as subscriber, relationship to subscriber, and riders. </a:t>
            </a: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p:txBody>
      </p:sp>
      <p:pic>
        <p:nvPicPr>
          <p:cNvPr id="3" name="Picture 2">
            <a:extLst>
              <a:ext uri="{FF2B5EF4-FFF2-40B4-BE49-F238E27FC236}">
                <a16:creationId xmlns:a16="http://schemas.microsoft.com/office/drawing/2014/main" id="{52AA0EAD-1A24-84CF-F1BF-05750602791D}"/>
              </a:ext>
            </a:extLst>
          </p:cNvPr>
          <p:cNvPicPr>
            <a:picLocks noChangeAspect="1"/>
          </p:cNvPicPr>
          <p:nvPr/>
        </p:nvPicPr>
        <p:blipFill>
          <a:blip r:embed="rId3"/>
          <a:stretch>
            <a:fillRect/>
          </a:stretch>
        </p:blipFill>
        <p:spPr>
          <a:xfrm>
            <a:off x="618423" y="3536461"/>
            <a:ext cx="10298296" cy="2493050"/>
          </a:xfrm>
          <a:prstGeom prst="rect">
            <a:avLst/>
          </a:prstGeom>
        </p:spPr>
      </p:pic>
      <p:sp>
        <p:nvSpPr>
          <p:cNvPr id="4" name="Rectangle 3">
            <a:extLst>
              <a:ext uri="{FF2B5EF4-FFF2-40B4-BE49-F238E27FC236}">
                <a16:creationId xmlns:a16="http://schemas.microsoft.com/office/drawing/2014/main" id="{C5922979-57FE-76A4-09BA-FED9B317292A}"/>
              </a:ext>
            </a:extLst>
          </p:cNvPr>
          <p:cNvSpPr/>
          <p:nvPr/>
        </p:nvSpPr>
        <p:spPr>
          <a:xfrm>
            <a:off x="1662993" y="5123793"/>
            <a:ext cx="2026137" cy="57870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8AF4A45-8417-1C08-6B8C-5685D08F6E8E}"/>
              </a:ext>
            </a:extLst>
          </p:cNvPr>
          <p:cNvSpPr/>
          <p:nvPr/>
        </p:nvSpPr>
        <p:spPr>
          <a:xfrm>
            <a:off x="2721166" y="5299113"/>
            <a:ext cx="705080" cy="235645"/>
          </a:xfrm>
          <a:prstGeom prst="rect">
            <a:avLst/>
          </a:prstGeom>
          <a:solidFill>
            <a:schemeClr val="bg1"/>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BD6F82C-D1B8-B246-D84F-D66E17AEC328}"/>
              </a:ext>
            </a:extLst>
          </p:cNvPr>
          <p:cNvSpPr/>
          <p:nvPr/>
        </p:nvSpPr>
        <p:spPr>
          <a:xfrm>
            <a:off x="5310130" y="5123793"/>
            <a:ext cx="705080" cy="175320"/>
          </a:xfrm>
          <a:prstGeom prst="rect">
            <a:avLst/>
          </a:prstGeom>
          <a:solidFill>
            <a:schemeClr val="bg1"/>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4660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Member Coverage</a:t>
            </a:r>
            <a:r>
              <a:rPr kumimoji="0" lang="en-US" sz="4000" b="1" i="0" u="none" strike="noStrike" kern="1200" cap="none" spc="0" normalizeH="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 &amp; Benefits-cont’d</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261257" y="1477478"/>
            <a:ext cx="10928111" cy="5200908"/>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152397" indent="0">
              <a:buNone/>
              <a:defRPr/>
            </a:pPr>
            <a:r>
              <a:rPr lang="en-US" dirty="0"/>
              <a:t>From this screen you will also see Deductible and Out-of-Pocket Maximum amounts as well as how much has accumulated towards each.  </a:t>
            </a:r>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p:txBody>
      </p:sp>
      <p:pic>
        <p:nvPicPr>
          <p:cNvPr id="8" name="Picture 7"/>
          <p:cNvPicPr>
            <a:picLocks noChangeAspect="1"/>
          </p:cNvPicPr>
          <p:nvPr/>
        </p:nvPicPr>
        <p:blipFill>
          <a:blip r:embed="rId3"/>
          <a:stretch>
            <a:fillRect/>
          </a:stretch>
        </p:blipFill>
        <p:spPr>
          <a:xfrm>
            <a:off x="261257" y="3032565"/>
            <a:ext cx="11313469" cy="3204949"/>
          </a:xfrm>
          <a:prstGeom prst="rect">
            <a:avLst/>
          </a:prstGeom>
        </p:spPr>
      </p:pic>
    </p:spTree>
    <p:extLst>
      <p:ext uri="{BB962C8B-B14F-4D97-AF65-F5344CB8AC3E}">
        <p14:creationId xmlns:p14="http://schemas.microsoft.com/office/powerpoint/2010/main" val="4112886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defTabSz="1219170"/>
            <a:r>
              <a:rPr lang="en-US" sz="4000" dirty="0">
                <a:solidFill>
                  <a:prstClr val="white"/>
                </a:solidFill>
                <a:latin typeface="Times New Roman" panose="02020603050405020304" pitchFamily="18" charset="0"/>
                <a:cs typeface="Times New Roman" panose="02020603050405020304" pitchFamily="18" charset="0"/>
              </a:rPr>
              <a:t>Table of Contents</a:t>
            </a:r>
          </a:p>
        </p:txBody>
      </p:sp>
      <p:sp>
        <p:nvSpPr>
          <p:cNvPr id="5" name="Content Placeholder 2"/>
          <p:cNvSpPr txBox="1">
            <a:spLocks/>
          </p:cNvSpPr>
          <p:nvPr/>
        </p:nvSpPr>
        <p:spPr>
          <a:xfrm>
            <a:off x="618423" y="1477478"/>
            <a:ext cx="10570945" cy="4995512"/>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Font typeface="Arial" panose="020B0604020202020204" pitchFamily="34" charset="0"/>
              <a:buNone/>
            </a:pPr>
            <a:r>
              <a:rPr lang="en-US" sz="2600" b="1" u="sng" dirty="0"/>
              <a:t>Registration and Account Settings</a:t>
            </a:r>
          </a:p>
          <a:p>
            <a:r>
              <a:rPr lang="en-US" sz="2600" dirty="0">
                <a:hlinkClick r:id="rId3" action="ppaction://hlinksldjump"/>
              </a:rPr>
              <a:t>Enhancements</a:t>
            </a:r>
            <a:endParaRPr lang="en-US" sz="2600" dirty="0"/>
          </a:p>
          <a:p>
            <a:r>
              <a:rPr lang="en-US" sz="2600" dirty="0">
                <a:hlinkClick r:id="rId4" action="ppaction://hlinksldjump"/>
              </a:rPr>
              <a:t>Log-In</a:t>
            </a:r>
            <a:endParaRPr lang="en-US" sz="2600" dirty="0"/>
          </a:p>
          <a:p>
            <a:r>
              <a:rPr lang="en-US" sz="2600" dirty="0">
                <a:hlinkClick r:id="rId5" action="ppaction://hlinksldjump"/>
              </a:rPr>
              <a:t>Home Screen</a:t>
            </a:r>
            <a:endParaRPr lang="en-US" sz="2600" dirty="0"/>
          </a:p>
          <a:p>
            <a:r>
              <a:rPr lang="en-US" sz="2600" dirty="0">
                <a:hlinkClick r:id="rId6" action="ppaction://hlinksldjump"/>
              </a:rPr>
              <a:t>Account Settings</a:t>
            </a:r>
            <a:endParaRPr lang="en-US" sz="2600" dirty="0"/>
          </a:p>
          <a:p>
            <a:r>
              <a:rPr lang="en-US" sz="2600" dirty="0">
                <a:hlinkClick r:id="rId7" action="ppaction://hlinksldjump"/>
              </a:rPr>
              <a:t>Administrative Functions</a:t>
            </a:r>
            <a:endParaRPr lang="en-US" sz="2600" dirty="0"/>
          </a:p>
          <a:p>
            <a:pPr marL="0" indent="0">
              <a:buFont typeface="Arial" panose="020B0604020202020204" pitchFamily="34" charset="0"/>
              <a:buNone/>
            </a:pPr>
            <a:r>
              <a:rPr lang="en-US" sz="2600" b="1" u="sng" dirty="0"/>
              <a:t>Member Details</a:t>
            </a:r>
          </a:p>
          <a:p>
            <a:r>
              <a:rPr lang="en-US" sz="2600" dirty="0">
                <a:hlinkClick r:id="rId8" action="ppaction://hlinksldjump"/>
              </a:rPr>
              <a:t>Selecting a Member</a:t>
            </a:r>
            <a:endParaRPr lang="en-US" sz="2600" dirty="0"/>
          </a:p>
          <a:p>
            <a:r>
              <a:rPr lang="en-US" sz="2600" dirty="0">
                <a:hlinkClick r:id="rId9" action="ppaction://hlinksldjump"/>
              </a:rPr>
              <a:t>Member Information</a:t>
            </a:r>
            <a:endParaRPr lang="en-US" sz="2600" dirty="0"/>
          </a:p>
          <a:p>
            <a:r>
              <a:rPr lang="en-US" sz="2600" dirty="0">
                <a:hlinkClick r:id="rId10" action="ppaction://hlinksldjump"/>
              </a:rPr>
              <a:t>Member Coverage &amp; Benefits</a:t>
            </a:r>
            <a:endParaRPr lang="en-US" dirty="0"/>
          </a:p>
          <a:p>
            <a:endParaRPr lang="en-US" dirty="0"/>
          </a:p>
          <a:p>
            <a:endParaRPr lang="en-US" dirty="0"/>
          </a:p>
        </p:txBody>
      </p:sp>
    </p:spTree>
    <p:extLst>
      <p:ext uri="{BB962C8B-B14F-4D97-AF65-F5344CB8AC3E}">
        <p14:creationId xmlns:p14="http://schemas.microsoft.com/office/powerpoint/2010/main" val="22105863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Member Coverage</a:t>
            </a:r>
            <a:r>
              <a:rPr kumimoji="0" lang="en-US" sz="4000" b="1" i="0" u="none" strike="noStrike" kern="1200" cap="none" spc="0" normalizeH="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 &amp; Benefits-cont’d</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261257" y="1477478"/>
            <a:ext cx="10928111" cy="5200908"/>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152397" indent="0">
              <a:buNone/>
              <a:defRPr/>
            </a:pPr>
            <a:r>
              <a:rPr lang="en-US" dirty="0"/>
              <a:t>Scrolling down this screen will list Benefit Details for the plan.  You may choose the category you are searching for or type a keyword into the search box. </a:t>
            </a:r>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p:txBody>
      </p:sp>
      <p:pic>
        <p:nvPicPr>
          <p:cNvPr id="7" name="Picture 6"/>
          <p:cNvPicPr>
            <a:picLocks noChangeAspect="1"/>
          </p:cNvPicPr>
          <p:nvPr/>
        </p:nvPicPr>
        <p:blipFill>
          <a:blip r:embed="rId3"/>
          <a:stretch>
            <a:fillRect/>
          </a:stretch>
        </p:blipFill>
        <p:spPr>
          <a:xfrm>
            <a:off x="447403" y="3072653"/>
            <a:ext cx="10313126" cy="3690018"/>
          </a:xfrm>
          <a:prstGeom prst="rect">
            <a:avLst/>
          </a:prstGeom>
        </p:spPr>
      </p:pic>
      <p:sp>
        <p:nvSpPr>
          <p:cNvPr id="9" name="Rectangle 8"/>
          <p:cNvSpPr/>
          <p:nvPr/>
        </p:nvSpPr>
        <p:spPr>
          <a:xfrm>
            <a:off x="5823697" y="3755203"/>
            <a:ext cx="952660" cy="3759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377875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lang="en-US" sz="4000" noProof="0" dirty="0">
                <a:solidFill>
                  <a:prstClr val="white"/>
                </a:solidFill>
                <a:latin typeface="Times New Roman" panose="02020603050405020304" pitchFamily="18" charset="0"/>
                <a:cs typeface="Times New Roman" panose="02020603050405020304" pitchFamily="18" charset="0"/>
              </a:rPr>
              <a:t>Prior Auth Routing</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253666" y="1341120"/>
            <a:ext cx="11684668" cy="5200908"/>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a:t>When attached to a member, you can request prior authorization for services by choosing the Prior Auth Routing tab in the toolbar.  </a:t>
            </a:r>
          </a:p>
          <a:p>
            <a:pPr marL="0" indent="0">
              <a:buNone/>
            </a:pPr>
            <a:endParaRPr lang="en-US" dirty="0"/>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p:txBody>
      </p:sp>
      <p:pic>
        <p:nvPicPr>
          <p:cNvPr id="3" name="Picture 2">
            <a:extLst>
              <a:ext uri="{FF2B5EF4-FFF2-40B4-BE49-F238E27FC236}">
                <a16:creationId xmlns:a16="http://schemas.microsoft.com/office/drawing/2014/main" id="{936A6BBC-6444-070C-4646-B803FC8F7537}"/>
              </a:ext>
            </a:extLst>
          </p:cNvPr>
          <p:cNvPicPr>
            <a:picLocks noChangeAspect="1"/>
          </p:cNvPicPr>
          <p:nvPr/>
        </p:nvPicPr>
        <p:blipFill>
          <a:blip r:embed="rId3"/>
          <a:stretch>
            <a:fillRect/>
          </a:stretch>
        </p:blipFill>
        <p:spPr>
          <a:xfrm>
            <a:off x="345497" y="2943802"/>
            <a:ext cx="11310794" cy="1461203"/>
          </a:xfrm>
          <a:prstGeom prst="rect">
            <a:avLst/>
          </a:prstGeom>
        </p:spPr>
      </p:pic>
      <p:sp>
        <p:nvSpPr>
          <p:cNvPr id="7" name="Rectangle 6">
            <a:extLst>
              <a:ext uri="{FF2B5EF4-FFF2-40B4-BE49-F238E27FC236}">
                <a16:creationId xmlns:a16="http://schemas.microsoft.com/office/drawing/2014/main" id="{6D00B506-DD7F-CE9C-CA20-B2CE7B1704FE}"/>
              </a:ext>
            </a:extLst>
          </p:cNvPr>
          <p:cNvSpPr/>
          <p:nvPr/>
        </p:nvSpPr>
        <p:spPr>
          <a:xfrm>
            <a:off x="2419927" y="2943802"/>
            <a:ext cx="1653309" cy="30739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4639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668130-7FB7-6C52-B8E2-94233F432A8E}"/>
              </a:ext>
            </a:extLst>
          </p:cNvPr>
          <p:cNvPicPr>
            <a:picLocks noChangeAspect="1"/>
          </p:cNvPicPr>
          <p:nvPr/>
        </p:nvPicPr>
        <p:blipFill>
          <a:blip r:embed="rId3"/>
          <a:stretch>
            <a:fillRect/>
          </a:stretch>
        </p:blipFill>
        <p:spPr>
          <a:xfrm>
            <a:off x="507525" y="3801035"/>
            <a:ext cx="8475109" cy="2859097"/>
          </a:xfrm>
          <a:prstGeom prst="rect">
            <a:avLst/>
          </a:prstGeom>
        </p:spPr>
      </p:pic>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lang="en-US" sz="4000" noProof="0" dirty="0">
                <a:solidFill>
                  <a:prstClr val="white"/>
                </a:solidFill>
                <a:latin typeface="Times New Roman" panose="02020603050405020304" pitchFamily="18" charset="0"/>
                <a:cs typeface="Times New Roman" panose="02020603050405020304" pitchFamily="18" charset="0"/>
              </a:rPr>
              <a:t>Prior Auth Routing-cont’d</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202532" y="1486989"/>
            <a:ext cx="11684668" cy="5200908"/>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sz="2800" dirty="0"/>
              <a:t>Entering a Procedure code and choosing search will let you know if an authorization is needed and where to complete that authorization. </a:t>
            </a:r>
          </a:p>
          <a:p>
            <a:pPr marL="0" indent="0">
              <a:buNone/>
            </a:pPr>
            <a:r>
              <a:rPr lang="en-US" sz="2800" dirty="0"/>
              <a:t>For codes that do not require authorization, it will show that No prior authorization is required.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p:txBody>
      </p:sp>
      <p:sp>
        <p:nvSpPr>
          <p:cNvPr id="7" name="Rectangle 6"/>
          <p:cNvSpPr/>
          <p:nvPr/>
        </p:nvSpPr>
        <p:spPr>
          <a:xfrm>
            <a:off x="2365494" y="4800118"/>
            <a:ext cx="3497424" cy="9193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128736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lang="en-US" sz="4000" noProof="0" dirty="0">
                <a:solidFill>
                  <a:prstClr val="white"/>
                </a:solidFill>
                <a:latin typeface="Times New Roman" panose="02020603050405020304" pitchFamily="18" charset="0"/>
                <a:cs typeface="Times New Roman" panose="02020603050405020304" pitchFamily="18" charset="0"/>
              </a:rPr>
              <a:t>Prior Auth Routing-cont’d</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202532" y="1486989"/>
            <a:ext cx="11684668" cy="5200908"/>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a:t>If authorization is required, the hyperlink will take you to the appropriate site to complete. </a:t>
            </a:r>
          </a:p>
          <a:p>
            <a:pPr marL="0" indent="0">
              <a:buNone/>
            </a:pPr>
            <a:r>
              <a:rPr lang="en-US" dirty="0"/>
              <a:t>Evicore </a:t>
            </a:r>
          </a:p>
          <a:p>
            <a:pPr marL="0" indent="0">
              <a:buNone/>
            </a:pPr>
            <a:r>
              <a:rPr lang="en-US" dirty="0"/>
              <a:t>Guiding Care </a:t>
            </a:r>
          </a:p>
          <a:p>
            <a:pPr marL="0" indent="0">
              <a:buNone/>
            </a:pPr>
            <a:r>
              <a:rPr lang="en-US" dirty="0"/>
              <a:t>Create Authorization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p:txBody>
      </p:sp>
      <p:pic>
        <p:nvPicPr>
          <p:cNvPr id="3" name="Picture 2">
            <a:extLst>
              <a:ext uri="{FF2B5EF4-FFF2-40B4-BE49-F238E27FC236}">
                <a16:creationId xmlns:a16="http://schemas.microsoft.com/office/drawing/2014/main" id="{31CD3712-C194-B5FD-02F7-73AA1B356DCD}"/>
              </a:ext>
            </a:extLst>
          </p:cNvPr>
          <p:cNvPicPr>
            <a:picLocks noChangeAspect="1"/>
          </p:cNvPicPr>
          <p:nvPr/>
        </p:nvPicPr>
        <p:blipFill>
          <a:blip r:embed="rId3"/>
          <a:stretch>
            <a:fillRect/>
          </a:stretch>
        </p:blipFill>
        <p:spPr>
          <a:xfrm>
            <a:off x="4092270" y="2568977"/>
            <a:ext cx="7897198" cy="2802034"/>
          </a:xfrm>
          <a:prstGeom prst="rect">
            <a:avLst/>
          </a:prstGeom>
        </p:spPr>
      </p:pic>
      <p:sp>
        <p:nvSpPr>
          <p:cNvPr id="4" name="Rectangle 3">
            <a:extLst>
              <a:ext uri="{FF2B5EF4-FFF2-40B4-BE49-F238E27FC236}">
                <a16:creationId xmlns:a16="http://schemas.microsoft.com/office/drawing/2014/main" id="{4F1DF95C-A610-40D6-DF42-D5DE5432471D}"/>
              </a:ext>
            </a:extLst>
          </p:cNvPr>
          <p:cNvSpPr/>
          <p:nvPr/>
        </p:nvSpPr>
        <p:spPr>
          <a:xfrm flipV="1">
            <a:off x="6610120" y="4142342"/>
            <a:ext cx="451692" cy="16525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61259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lang="en-US" sz="4000" noProof="0" dirty="0">
                <a:solidFill>
                  <a:prstClr val="white"/>
                </a:solidFill>
                <a:latin typeface="Times New Roman" panose="02020603050405020304" pitchFamily="18" charset="0"/>
                <a:cs typeface="Times New Roman" panose="02020603050405020304" pitchFamily="18" charset="0"/>
              </a:rPr>
              <a:t>Prior Auth Routing-cont’d</a:t>
            </a:r>
          </a:p>
          <a:p>
            <a:pPr marL="0" marR="0" lvl="0" indent="0" algn="l" defTabSz="1219170" rtl="0" eaLnBrk="1" fontAlgn="auto" latinLnBrk="0" hangingPunct="1">
              <a:lnSpc>
                <a:spcPct val="100000"/>
              </a:lnSpc>
              <a:spcBef>
                <a:spcPct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202532" y="1486989"/>
            <a:ext cx="11684668" cy="5200908"/>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a:t>For most pharmacy codes, you will be given a link to complete those authorizations in Guiding Care.  </a:t>
            </a:r>
          </a:p>
          <a:p>
            <a:pPr marL="0" indent="0">
              <a:buNone/>
            </a:pPr>
            <a:r>
              <a:rPr lang="en-US" dirty="0"/>
              <a:t>When possible, enter specific Drug code. If not available, please refer to the member’s formulary for PA requirements.</a:t>
            </a:r>
          </a:p>
          <a:p>
            <a:pPr marL="0" indent="0">
              <a:buNone/>
            </a:pPr>
            <a:endParaRPr lang="en-US" dirty="0"/>
          </a:p>
          <a:p>
            <a:pPr marL="0" indent="0">
              <a:buNone/>
            </a:pPr>
            <a:endParaRPr lang="en-US" dirty="0">
              <a:solidFill>
                <a:srgbClr val="FF0000"/>
              </a:solidFill>
            </a:endParaRP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p:txBody>
      </p:sp>
      <p:sp>
        <p:nvSpPr>
          <p:cNvPr id="7" name="Rectangle 6"/>
          <p:cNvSpPr/>
          <p:nvPr/>
        </p:nvSpPr>
        <p:spPr>
          <a:xfrm>
            <a:off x="5103159" y="4846704"/>
            <a:ext cx="1085370" cy="28046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798A3AC2-411B-37F4-9556-4CB93ACC7169}"/>
              </a:ext>
            </a:extLst>
          </p:cNvPr>
          <p:cNvPicPr>
            <a:picLocks noChangeAspect="1"/>
          </p:cNvPicPr>
          <p:nvPr/>
        </p:nvPicPr>
        <p:blipFill>
          <a:blip r:embed="rId3"/>
          <a:stretch>
            <a:fillRect/>
          </a:stretch>
        </p:blipFill>
        <p:spPr>
          <a:xfrm>
            <a:off x="304800" y="3837662"/>
            <a:ext cx="7474688" cy="2579018"/>
          </a:xfrm>
          <a:prstGeom prst="rect">
            <a:avLst/>
          </a:prstGeom>
        </p:spPr>
      </p:pic>
      <p:sp>
        <p:nvSpPr>
          <p:cNvPr id="2" name="Rectangle 1">
            <a:extLst>
              <a:ext uri="{FF2B5EF4-FFF2-40B4-BE49-F238E27FC236}">
                <a16:creationId xmlns:a16="http://schemas.microsoft.com/office/drawing/2014/main" id="{79236E67-AD55-EE8B-1E61-0C66D6345292}"/>
              </a:ext>
            </a:extLst>
          </p:cNvPr>
          <p:cNvSpPr/>
          <p:nvPr/>
        </p:nvSpPr>
        <p:spPr>
          <a:xfrm>
            <a:off x="2658642" y="5230777"/>
            <a:ext cx="895927" cy="28046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63093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lang="en-US" sz="4000" noProof="0" dirty="0">
                <a:solidFill>
                  <a:prstClr val="white"/>
                </a:solidFill>
                <a:latin typeface="Times New Roman" panose="02020603050405020304" pitchFamily="18" charset="0"/>
                <a:cs typeface="Times New Roman" panose="02020603050405020304" pitchFamily="18" charset="0"/>
              </a:rPr>
              <a:t>Prior Auth Routing – cont’d</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202532" y="1486989"/>
            <a:ext cx="11684668" cy="5200908"/>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a:t>You can also access Guiding Care and eviCore from the Home Screen by clicking on the External Sites icon.  </a:t>
            </a:r>
          </a:p>
          <a:p>
            <a:pPr marL="0" indent="0">
              <a:buNone/>
            </a:pPr>
            <a:endParaRPr lang="en-US" dirty="0">
              <a:solidFill>
                <a:srgbClr val="FF0000"/>
              </a:solidFill>
            </a:endParaRP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p:txBody>
      </p:sp>
      <p:pic>
        <p:nvPicPr>
          <p:cNvPr id="4" name="Content Placeholder 4">
            <a:extLst>
              <a:ext uri="{FF2B5EF4-FFF2-40B4-BE49-F238E27FC236}">
                <a16:creationId xmlns:a16="http://schemas.microsoft.com/office/drawing/2014/main" id="{F519CAB7-EE7A-F22E-1F83-DAC0BAE820B4}"/>
              </a:ext>
            </a:extLst>
          </p:cNvPr>
          <p:cNvPicPr>
            <a:picLocks noGrp="1" noChangeAspect="1"/>
          </p:cNvPicPr>
          <p:nvPr>
            <p:ph idx="1"/>
          </p:nvPr>
        </p:nvPicPr>
        <p:blipFill>
          <a:blip r:embed="rId3"/>
          <a:stretch>
            <a:fillRect/>
          </a:stretch>
        </p:blipFill>
        <p:spPr>
          <a:xfrm>
            <a:off x="461275" y="2585648"/>
            <a:ext cx="10046710" cy="3277270"/>
          </a:xfrm>
        </p:spPr>
      </p:pic>
      <p:sp>
        <p:nvSpPr>
          <p:cNvPr id="8" name="Rectangle 7">
            <a:extLst>
              <a:ext uri="{FF2B5EF4-FFF2-40B4-BE49-F238E27FC236}">
                <a16:creationId xmlns:a16="http://schemas.microsoft.com/office/drawing/2014/main" id="{D6129289-6CCE-C0AC-7F3E-036918D548D6}"/>
              </a:ext>
            </a:extLst>
          </p:cNvPr>
          <p:cNvSpPr/>
          <p:nvPr/>
        </p:nvSpPr>
        <p:spPr>
          <a:xfrm>
            <a:off x="7720514" y="2545442"/>
            <a:ext cx="1209963" cy="72967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4235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dirty="0">
                <a:ln>
                  <a:noFill/>
                </a:ln>
                <a:solidFill>
                  <a:prstClr val="white"/>
                </a:solidFill>
                <a:effectLst/>
                <a:uLnTx/>
                <a:uFillTx/>
                <a:latin typeface="Times New Roman" panose="02020603050405020304" pitchFamily="18" charset="0"/>
                <a:ea typeface="+mj-ea"/>
                <a:cs typeface="Times New Roman" panose="02020603050405020304" pitchFamily="18" charset="0"/>
              </a:rPr>
              <a:t>Create Authorization</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202532" y="1486989"/>
            <a:ext cx="11684668" cy="5200908"/>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endParaRPr lang="en-US" dirty="0"/>
          </a:p>
          <a:p>
            <a:pPr marL="0" indent="0">
              <a:buNone/>
            </a:pPr>
            <a:endParaRPr lang="en-US" dirty="0"/>
          </a:p>
          <a:p>
            <a:pPr marL="0" indent="0">
              <a:buNone/>
            </a:pPr>
            <a:endParaRPr lang="en-US" dirty="0"/>
          </a:p>
          <a:p>
            <a:pPr marL="0" indent="0">
              <a:buNone/>
            </a:pPr>
            <a:r>
              <a:rPr lang="en-US" sz="2400" dirty="0"/>
              <a:t>After clicking Create Authorization, you will re-enter the code in the primary procedure field at the bottom of the screen and click Next</a:t>
            </a:r>
            <a:r>
              <a:rPr lang="en-US"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p:txBody>
      </p:sp>
      <p:pic>
        <p:nvPicPr>
          <p:cNvPr id="4" name="Picture 3"/>
          <p:cNvPicPr>
            <a:picLocks noChangeAspect="1"/>
          </p:cNvPicPr>
          <p:nvPr/>
        </p:nvPicPr>
        <p:blipFill>
          <a:blip r:embed="rId3"/>
          <a:stretch>
            <a:fillRect/>
          </a:stretch>
        </p:blipFill>
        <p:spPr>
          <a:xfrm>
            <a:off x="2690193" y="4189225"/>
            <a:ext cx="5769043" cy="2363571"/>
          </a:xfrm>
          <a:prstGeom prst="rect">
            <a:avLst/>
          </a:prstGeom>
        </p:spPr>
      </p:pic>
      <p:sp>
        <p:nvSpPr>
          <p:cNvPr id="7" name="Rectangle 6"/>
          <p:cNvSpPr/>
          <p:nvPr/>
        </p:nvSpPr>
        <p:spPr>
          <a:xfrm>
            <a:off x="2886418" y="5371011"/>
            <a:ext cx="1949987" cy="4379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671979" y="6111521"/>
            <a:ext cx="899144" cy="4384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6053C56-0273-8CB8-E257-EFD16D1FC988}"/>
              </a:ext>
            </a:extLst>
          </p:cNvPr>
          <p:cNvPicPr>
            <a:picLocks noChangeAspect="1"/>
          </p:cNvPicPr>
          <p:nvPr/>
        </p:nvPicPr>
        <p:blipFill rotWithShape="1">
          <a:blip r:embed="rId4"/>
          <a:srcRect l="-346" t="30335" r="20686" b="-1"/>
          <a:stretch/>
        </p:blipFill>
        <p:spPr>
          <a:xfrm>
            <a:off x="2993889" y="1519297"/>
            <a:ext cx="5353933" cy="1587460"/>
          </a:xfrm>
          <a:prstGeom prst="rect">
            <a:avLst/>
          </a:prstGeom>
        </p:spPr>
      </p:pic>
    </p:spTree>
    <p:extLst>
      <p:ext uri="{BB962C8B-B14F-4D97-AF65-F5344CB8AC3E}">
        <p14:creationId xmlns:p14="http://schemas.microsoft.com/office/powerpoint/2010/main" val="23142646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lang="en-US" sz="4000" dirty="0">
                <a:solidFill>
                  <a:prstClr val="white"/>
                </a:solidFill>
                <a:latin typeface="Times New Roman" panose="02020603050405020304" pitchFamily="18" charset="0"/>
                <a:cs typeface="Times New Roman" panose="02020603050405020304" pitchFamily="18" charset="0"/>
              </a:rPr>
              <a:t>Create Authorization</a:t>
            </a:r>
            <a:r>
              <a:rPr lang="en-US" sz="4000" noProof="0" dirty="0">
                <a:solidFill>
                  <a:prstClr val="white"/>
                </a:solidFill>
                <a:latin typeface="Times New Roman" panose="02020603050405020304" pitchFamily="18" charset="0"/>
                <a:cs typeface="Times New Roman" panose="02020603050405020304" pitchFamily="18" charset="0"/>
              </a:rPr>
              <a:t>-cont’d</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202532" y="1486989"/>
            <a:ext cx="11684668" cy="5200908"/>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a:t>In the next screen, you will fill in all fields with a red stop sign. </a:t>
            </a:r>
          </a:p>
          <a:p>
            <a:pPr marL="0" indent="0">
              <a:buNone/>
            </a:pPr>
            <a:r>
              <a:rPr lang="en-US" dirty="0"/>
              <a:t>Click Next when completed. If no provider found, enter “555555” in the Referred To box.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p:txBody>
      </p:sp>
      <p:pic>
        <p:nvPicPr>
          <p:cNvPr id="4" name="Picture 3"/>
          <p:cNvPicPr>
            <a:picLocks noChangeAspect="1"/>
          </p:cNvPicPr>
          <p:nvPr/>
        </p:nvPicPr>
        <p:blipFill>
          <a:blip r:embed="rId3"/>
          <a:stretch>
            <a:fillRect/>
          </a:stretch>
        </p:blipFill>
        <p:spPr>
          <a:xfrm>
            <a:off x="578088" y="3114235"/>
            <a:ext cx="7100668" cy="3705823"/>
          </a:xfrm>
          <a:prstGeom prst="rect">
            <a:avLst/>
          </a:prstGeom>
        </p:spPr>
      </p:pic>
      <p:sp>
        <p:nvSpPr>
          <p:cNvPr id="7" name="Rectangle 6"/>
          <p:cNvSpPr/>
          <p:nvPr/>
        </p:nvSpPr>
        <p:spPr>
          <a:xfrm>
            <a:off x="2944203" y="3932896"/>
            <a:ext cx="2166640" cy="4105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78088" y="4967147"/>
            <a:ext cx="2181441" cy="6287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78088" y="5964605"/>
            <a:ext cx="2181441" cy="3545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26160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lang="en-US" sz="4000" dirty="0">
                <a:solidFill>
                  <a:prstClr val="white"/>
                </a:solidFill>
                <a:latin typeface="Times New Roman" panose="02020603050405020304" pitchFamily="18" charset="0"/>
                <a:cs typeface="Times New Roman" panose="02020603050405020304" pitchFamily="18" charset="0"/>
              </a:rPr>
              <a:t>Create Authorization</a:t>
            </a:r>
            <a:r>
              <a:rPr lang="en-US" sz="4000" noProof="0" dirty="0">
                <a:solidFill>
                  <a:prstClr val="white"/>
                </a:solidFill>
                <a:latin typeface="Times New Roman" panose="02020603050405020304" pitchFamily="18" charset="0"/>
                <a:cs typeface="Times New Roman" panose="02020603050405020304" pitchFamily="18" charset="0"/>
              </a:rPr>
              <a:t>-cont’d</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202532" y="1486989"/>
            <a:ext cx="11684668" cy="5200908"/>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a:t>The provider you are referring to may be out of network and if so, you will receive a message box notifying you of this.  You may click OK to continue to the next screen. </a:t>
            </a:r>
          </a:p>
          <a:p>
            <a:pPr marL="0" indent="0">
              <a:buNone/>
            </a:pPr>
            <a:endParaRPr lang="en-US" dirty="0"/>
          </a:p>
          <a:p>
            <a:pPr marL="0" indent="0">
              <a:buNone/>
            </a:pPr>
            <a:endParaRPr lang="en-US" dirty="0"/>
          </a:p>
          <a:p>
            <a:pPr marL="0" indent="0">
              <a:buNone/>
            </a:pPr>
            <a:endParaRPr lang="en-US" dirty="0"/>
          </a:p>
          <a:p>
            <a:pPr marL="0" indent="0">
              <a:buNone/>
            </a:pPr>
            <a:r>
              <a:rPr lang="en-US" dirty="0"/>
              <a:t>If it was not your intention to refer out of network, you may click cancel and return to the previous screen to find an in-network provider. </a:t>
            </a:r>
          </a:p>
          <a:p>
            <a:pPr marL="0" indent="0">
              <a:buNone/>
            </a:pPr>
            <a:endParaRPr lang="en-US" dirty="0"/>
          </a:p>
          <a:p>
            <a:pPr marL="0" indent="0">
              <a:buNone/>
            </a:pPr>
            <a:endParaRPr lang="en-US" dirty="0"/>
          </a:p>
          <a:p>
            <a:pPr marL="0" indent="0">
              <a:buNone/>
            </a:pPr>
            <a:endParaRPr lang="en-US" dirty="0"/>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p:txBody>
      </p:sp>
      <p:pic>
        <p:nvPicPr>
          <p:cNvPr id="4" name="Picture 3"/>
          <p:cNvPicPr>
            <a:picLocks noChangeAspect="1"/>
          </p:cNvPicPr>
          <p:nvPr/>
        </p:nvPicPr>
        <p:blipFill>
          <a:blip r:embed="rId3"/>
          <a:stretch>
            <a:fillRect/>
          </a:stretch>
        </p:blipFill>
        <p:spPr>
          <a:xfrm>
            <a:off x="202531" y="3010543"/>
            <a:ext cx="4248757" cy="1871700"/>
          </a:xfrm>
          <a:prstGeom prst="rect">
            <a:avLst/>
          </a:prstGeom>
        </p:spPr>
      </p:pic>
    </p:spTree>
    <p:extLst>
      <p:ext uri="{BB962C8B-B14F-4D97-AF65-F5344CB8AC3E}">
        <p14:creationId xmlns:p14="http://schemas.microsoft.com/office/powerpoint/2010/main" val="2044972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lang="en-US" sz="4000" noProof="0" dirty="0">
                <a:solidFill>
                  <a:prstClr val="white"/>
                </a:solidFill>
                <a:latin typeface="Times New Roman" panose="02020603050405020304" pitchFamily="18" charset="0"/>
                <a:cs typeface="Times New Roman" panose="02020603050405020304" pitchFamily="18" charset="0"/>
              </a:rPr>
              <a:t>Create Authorization-cont’d</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202532" y="1486989"/>
            <a:ext cx="11684668" cy="5200908"/>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a:t>Once you have clicked Next on the previous screen, two more fields will become available underneath the Referred To section.  Once these fields have been completed, click Next.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p:txBody>
      </p:sp>
      <p:pic>
        <p:nvPicPr>
          <p:cNvPr id="4" name="Picture 3"/>
          <p:cNvPicPr>
            <a:picLocks noChangeAspect="1"/>
          </p:cNvPicPr>
          <p:nvPr/>
        </p:nvPicPr>
        <p:blipFill>
          <a:blip r:embed="rId3"/>
          <a:stretch>
            <a:fillRect/>
          </a:stretch>
        </p:blipFill>
        <p:spPr>
          <a:xfrm>
            <a:off x="398474" y="3399778"/>
            <a:ext cx="7327386" cy="2315222"/>
          </a:xfrm>
          <a:prstGeom prst="rect">
            <a:avLst/>
          </a:prstGeom>
        </p:spPr>
      </p:pic>
      <p:sp>
        <p:nvSpPr>
          <p:cNvPr id="7" name="Rectangle 6"/>
          <p:cNvSpPr/>
          <p:nvPr/>
        </p:nvSpPr>
        <p:spPr>
          <a:xfrm>
            <a:off x="398473" y="4357766"/>
            <a:ext cx="3569369" cy="5244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156491" y="4357766"/>
            <a:ext cx="3569369" cy="7367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7986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Table of Contents-cont’d</a:t>
            </a:r>
          </a:p>
        </p:txBody>
      </p:sp>
      <p:sp>
        <p:nvSpPr>
          <p:cNvPr id="5" name="Content Placeholder 2"/>
          <p:cNvSpPr txBox="1">
            <a:spLocks/>
          </p:cNvSpPr>
          <p:nvPr/>
        </p:nvSpPr>
        <p:spPr>
          <a:xfrm>
            <a:off x="381001" y="1574800"/>
            <a:ext cx="10808368" cy="4898190"/>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sz="2800" b="1" u="sng" dirty="0"/>
              <a:t>Authorizations </a:t>
            </a:r>
          </a:p>
          <a:p>
            <a:r>
              <a:rPr lang="en-US" sz="2800" dirty="0">
                <a:hlinkClick r:id="rId3" action="ppaction://hlinksldjump"/>
              </a:rPr>
              <a:t>Prior Auth Routing</a:t>
            </a:r>
            <a:endParaRPr lang="en-US" sz="2800" dirty="0"/>
          </a:p>
          <a:p>
            <a:r>
              <a:rPr lang="en-US" sz="2800" dirty="0">
                <a:hlinkClick r:id="rId4" action="ppaction://hlinksldjump"/>
              </a:rPr>
              <a:t>Create Authorization  </a:t>
            </a:r>
            <a:endParaRPr lang="en-US" sz="2800" dirty="0"/>
          </a:p>
          <a:p>
            <a:pPr marL="0" indent="0">
              <a:buNone/>
            </a:pPr>
            <a:r>
              <a:rPr lang="en-US" sz="2800" b="1" u="sng" dirty="0"/>
              <a:t>Claims</a:t>
            </a:r>
          </a:p>
          <a:p>
            <a:pPr>
              <a:buClr>
                <a:schemeClr val="bg2">
                  <a:lumMod val="10000"/>
                </a:schemeClr>
              </a:buClr>
            </a:pPr>
            <a:r>
              <a:rPr lang="en-US" sz="2800" dirty="0">
                <a:solidFill>
                  <a:srgbClr val="CC6600"/>
                </a:solidFill>
                <a:hlinkClick r:id="rId5" action="ppaction://hlinksldjump">
                  <a:extLst>
                    <a:ext uri="{A12FA001-AC4F-418D-AE19-62706E023703}">
                      <ahyp:hlinkClr xmlns:ahyp="http://schemas.microsoft.com/office/drawing/2018/hyperlinkcolor" val="tx"/>
                    </a:ext>
                  </a:extLst>
                </a:hlinkClick>
              </a:rPr>
              <a:t>Claims by Member</a:t>
            </a:r>
            <a:endParaRPr lang="en-US" sz="2800" dirty="0">
              <a:solidFill>
                <a:srgbClr val="CC6600"/>
              </a:solidFill>
            </a:endParaRPr>
          </a:p>
          <a:p>
            <a:pPr>
              <a:buClr>
                <a:schemeClr val="bg2">
                  <a:lumMod val="10000"/>
                </a:schemeClr>
              </a:buClr>
            </a:pPr>
            <a:r>
              <a:rPr lang="en-US" sz="2800" dirty="0">
                <a:solidFill>
                  <a:srgbClr val="CC6600"/>
                </a:solidFill>
                <a:hlinkClick r:id="rId6" action="ppaction://hlinksldjump"/>
              </a:rPr>
              <a:t>Claim Search</a:t>
            </a:r>
            <a:endParaRPr lang="en-US" sz="2800" dirty="0">
              <a:solidFill>
                <a:srgbClr val="CC6600"/>
              </a:solidFill>
            </a:endParaRPr>
          </a:p>
          <a:p>
            <a:pPr>
              <a:buClr>
                <a:schemeClr val="bg2">
                  <a:lumMod val="10000"/>
                </a:schemeClr>
              </a:buClr>
            </a:pPr>
            <a:r>
              <a:rPr lang="en-US" sz="2800" dirty="0">
                <a:solidFill>
                  <a:srgbClr val="CC6600"/>
                </a:solidFill>
                <a:hlinkClick r:id="rId7" action="ppaction://hlinksldjump"/>
              </a:rPr>
              <a:t>Claim Inquiries</a:t>
            </a:r>
            <a:endParaRPr lang="en-US" sz="2800" dirty="0">
              <a:solidFill>
                <a:srgbClr val="CC6600"/>
              </a:solidFill>
            </a:endParaRPr>
          </a:p>
          <a:p>
            <a:pPr marL="0" indent="0">
              <a:buNone/>
            </a:pPr>
            <a:r>
              <a:rPr lang="en-US" sz="2800" b="1" u="sng" dirty="0"/>
              <a:t>In Basket</a:t>
            </a:r>
          </a:p>
          <a:p>
            <a:r>
              <a:rPr lang="en-US" sz="2800" dirty="0">
                <a:hlinkClick r:id="rId8" action="ppaction://hlinksldjump"/>
              </a:rPr>
              <a:t>In Basket - My Messages</a:t>
            </a:r>
            <a:endParaRPr kumimoji="0" lang="en-US" sz="3200" b="0" i="0" u="none" strike="noStrike" kern="1200" cap="none" spc="0" normalizeH="0" baseline="0" noProof="0" dirty="0">
              <a:ln>
                <a:noFill/>
              </a:ln>
              <a:effectLst/>
              <a:uLnTx/>
              <a:uFillTx/>
              <a:latin typeface="Calibri Regular"/>
              <a:ea typeface="+mn-ea"/>
              <a:cs typeface="+mn-cs"/>
            </a:endParaRPr>
          </a:p>
          <a:p>
            <a:pPr marL="457189" marR="0" lvl="0" indent="-304792" algn="l" defTabSz="121917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endParaRPr kumimoji="0" lang="en-US" sz="3200" b="0" i="0" u="none" strike="noStrike" kern="1200" cap="none" spc="0" normalizeH="0" baseline="0" noProof="0" dirty="0">
              <a:ln>
                <a:noFill/>
              </a:ln>
              <a:effectLst/>
              <a:uLnTx/>
              <a:uFillTx/>
              <a:latin typeface="Calibri Regular"/>
              <a:ea typeface="+mn-ea"/>
              <a:cs typeface="+mn-cs"/>
            </a:endParaRPr>
          </a:p>
        </p:txBody>
      </p:sp>
    </p:spTree>
    <p:extLst>
      <p:ext uri="{BB962C8B-B14F-4D97-AF65-F5344CB8AC3E}">
        <p14:creationId xmlns:p14="http://schemas.microsoft.com/office/powerpoint/2010/main" val="42887486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lang="en-US" sz="4000" dirty="0">
                <a:solidFill>
                  <a:prstClr val="white"/>
                </a:solidFill>
                <a:latin typeface="Times New Roman" panose="02020603050405020304" pitchFamily="18" charset="0"/>
                <a:cs typeface="Times New Roman" panose="02020603050405020304" pitchFamily="18" charset="0"/>
              </a:rPr>
              <a:t>Create Authorization</a:t>
            </a:r>
            <a:r>
              <a:rPr lang="en-US" sz="4000" noProof="0" dirty="0">
                <a:solidFill>
                  <a:prstClr val="white"/>
                </a:solidFill>
                <a:latin typeface="Times New Roman" panose="02020603050405020304" pitchFamily="18" charset="0"/>
                <a:cs typeface="Times New Roman" panose="02020603050405020304" pitchFamily="18" charset="0"/>
              </a:rPr>
              <a:t>-cont’d</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202532" y="1486989"/>
            <a:ext cx="11684668" cy="5200908"/>
          </a:xfrm>
          <a:prstGeom prst="rect">
            <a:avLst/>
          </a:prstGeom>
        </p:spPr>
        <p:txBody>
          <a:bodyPr vert="horz" lIns="91440" tIns="45720" rIns="91440" bIns="45720" rtlCol="0">
            <a:normAutofit fontScale="85000" lnSpcReduction="20000"/>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a:t>You will then enter the </a:t>
            </a:r>
          </a:p>
          <a:p>
            <a:pPr marL="0" indent="0">
              <a:buNone/>
            </a:pPr>
            <a:r>
              <a:rPr lang="en-US" dirty="0"/>
              <a:t>diagnosis code in the </a:t>
            </a:r>
          </a:p>
          <a:p>
            <a:pPr marL="0" indent="0">
              <a:buNone/>
            </a:pPr>
            <a:r>
              <a:rPr lang="en-US" dirty="0"/>
              <a:t>diagnoses field.  You may </a:t>
            </a:r>
          </a:p>
          <a:p>
            <a:pPr marL="0" indent="0">
              <a:buNone/>
            </a:pPr>
            <a:r>
              <a:rPr lang="en-US" dirty="0"/>
              <a:t>enter additional diagnoses or </a:t>
            </a:r>
          </a:p>
          <a:p>
            <a:pPr marL="0" indent="0">
              <a:buNone/>
            </a:pPr>
            <a:r>
              <a:rPr lang="en-US" dirty="0"/>
              <a:t>Procedure codes by clicking the</a:t>
            </a:r>
          </a:p>
          <a:p>
            <a:pPr marL="0" indent="0">
              <a:buNone/>
            </a:pPr>
            <a:r>
              <a:rPr lang="en-US" dirty="0"/>
              <a:t>Add icon. Please enter the clinical </a:t>
            </a:r>
          </a:p>
          <a:p>
            <a:pPr marL="0" indent="0">
              <a:buNone/>
            </a:pPr>
            <a:r>
              <a:rPr lang="en-US" dirty="0"/>
              <a:t>fax number in the Questionnaire field.</a:t>
            </a:r>
          </a:p>
          <a:p>
            <a:pPr marL="0" indent="0">
              <a:buNone/>
            </a:pPr>
            <a:r>
              <a:rPr lang="en-US" dirty="0"/>
              <a:t>You may choose to Attach </a:t>
            </a:r>
          </a:p>
          <a:p>
            <a:pPr marL="0" indent="0">
              <a:buNone/>
            </a:pPr>
            <a:r>
              <a:rPr lang="en-US" dirty="0"/>
              <a:t>documentation at this</a:t>
            </a:r>
          </a:p>
          <a:p>
            <a:pPr marL="0" indent="0">
              <a:buNone/>
            </a:pPr>
            <a:r>
              <a:rPr lang="en-US" dirty="0"/>
              <a:t>point by clicking the Add icon</a:t>
            </a:r>
          </a:p>
          <a:p>
            <a:pPr marL="0" indent="0">
              <a:buNone/>
            </a:pPr>
            <a:r>
              <a:rPr lang="en-US" dirty="0"/>
              <a:t>under the Notes and clicking </a:t>
            </a:r>
          </a:p>
          <a:p>
            <a:pPr marL="0" indent="0">
              <a:buNone/>
            </a:pPr>
            <a:r>
              <a:rPr lang="en-US" dirty="0"/>
              <a:t>Add File.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p:txBody>
      </p:sp>
      <p:pic>
        <p:nvPicPr>
          <p:cNvPr id="10" name="Picture 9">
            <a:extLst>
              <a:ext uri="{FF2B5EF4-FFF2-40B4-BE49-F238E27FC236}">
                <a16:creationId xmlns:a16="http://schemas.microsoft.com/office/drawing/2014/main" id="{5ED8A6F1-99BA-C5A8-BC10-4FBECD3F682F}"/>
              </a:ext>
            </a:extLst>
          </p:cNvPr>
          <p:cNvPicPr>
            <a:picLocks noChangeAspect="1"/>
          </p:cNvPicPr>
          <p:nvPr/>
        </p:nvPicPr>
        <p:blipFill>
          <a:blip r:embed="rId3"/>
          <a:stretch>
            <a:fillRect/>
          </a:stretch>
        </p:blipFill>
        <p:spPr>
          <a:xfrm>
            <a:off x="5596847" y="5161363"/>
            <a:ext cx="2806854" cy="933004"/>
          </a:xfrm>
          <a:prstGeom prst="rect">
            <a:avLst/>
          </a:prstGeom>
        </p:spPr>
      </p:pic>
      <p:pic>
        <p:nvPicPr>
          <p:cNvPr id="3" name="Picture 2">
            <a:extLst>
              <a:ext uri="{FF2B5EF4-FFF2-40B4-BE49-F238E27FC236}">
                <a16:creationId xmlns:a16="http://schemas.microsoft.com/office/drawing/2014/main" id="{C821BCA4-03A1-981A-C770-6702608B0AB6}"/>
              </a:ext>
            </a:extLst>
          </p:cNvPr>
          <p:cNvPicPr>
            <a:picLocks noChangeAspect="1"/>
          </p:cNvPicPr>
          <p:nvPr/>
        </p:nvPicPr>
        <p:blipFill>
          <a:blip r:embed="rId4"/>
          <a:stretch>
            <a:fillRect/>
          </a:stretch>
        </p:blipFill>
        <p:spPr>
          <a:xfrm>
            <a:off x="5531095" y="1493520"/>
            <a:ext cx="5582005" cy="3666902"/>
          </a:xfrm>
          <a:prstGeom prst="rect">
            <a:avLst/>
          </a:prstGeom>
        </p:spPr>
      </p:pic>
      <p:sp>
        <p:nvSpPr>
          <p:cNvPr id="12" name="Rectangle 11">
            <a:extLst>
              <a:ext uri="{FF2B5EF4-FFF2-40B4-BE49-F238E27FC236}">
                <a16:creationId xmlns:a16="http://schemas.microsoft.com/office/drawing/2014/main" id="{20131361-8D35-97E8-B13D-838B49E55302}"/>
              </a:ext>
            </a:extLst>
          </p:cNvPr>
          <p:cNvSpPr/>
          <p:nvPr/>
        </p:nvSpPr>
        <p:spPr>
          <a:xfrm>
            <a:off x="5688667" y="2650836"/>
            <a:ext cx="481224" cy="16625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F94802A-C048-7539-DF5C-0FAC6D82E3FA}"/>
              </a:ext>
            </a:extLst>
          </p:cNvPr>
          <p:cNvSpPr/>
          <p:nvPr/>
        </p:nvSpPr>
        <p:spPr>
          <a:xfrm>
            <a:off x="5688667" y="4807080"/>
            <a:ext cx="481224" cy="24521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854BAF-6BF4-CB00-798C-DD89DEFF00A3}"/>
              </a:ext>
            </a:extLst>
          </p:cNvPr>
          <p:cNvSpPr/>
          <p:nvPr/>
        </p:nvSpPr>
        <p:spPr>
          <a:xfrm>
            <a:off x="5688667" y="3429000"/>
            <a:ext cx="647739" cy="24521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38458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lang="en-US" sz="4000" dirty="0">
                <a:solidFill>
                  <a:prstClr val="white"/>
                </a:solidFill>
                <a:latin typeface="Times New Roman" panose="02020603050405020304" pitchFamily="18" charset="0"/>
                <a:cs typeface="Times New Roman" panose="02020603050405020304" pitchFamily="18" charset="0"/>
              </a:rPr>
              <a:t>Create Authorization</a:t>
            </a:r>
            <a:r>
              <a:rPr lang="en-US" sz="4000" noProof="0" dirty="0">
                <a:solidFill>
                  <a:prstClr val="white"/>
                </a:solidFill>
                <a:latin typeface="Times New Roman" panose="02020603050405020304" pitchFamily="18" charset="0"/>
                <a:cs typeface="Times New Roman" panose="02020603050405020304" pitchFamily="18" charset="0"/>
              </a:rPr>
              <a:t>-cont’d</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202532" y="1486989"/>
            <a:ext cx="11684668" cy="5200908"/>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a:t>You will now receive a link that will allow you to Launch InterQual.  When you click the link you will be routed to InterQual via Change Healthcare to complete the authorization.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p:txBody>
      </p:sp>
      <p:pic>
        <p:nvPicPr>
          <p:cNvPr id="4" name="Picture 3"/>
          <p:cNvPicPr>
            <a:picLocks noChangeAspect="1"/>
          </p:cNvPicPr>
          <p:nvPr/>
        </p:nvPicPr>
        <p:blipFill>
          <a:blip r:embed="rId3"/>
          <a:stretch>
            <a:fillRect/>
          </a:stretch>
        </p:blipFill>
        <p:spPr>
          <a:xfrm>
            <a:off x="382089" y="3027619"/>
            <a:ext cx="7713019" cy="3079267"/>
          </a:xfrm>
          <a:prstGeom prst="rect">
            <a:avLst/>
          </a:prstGeom>
        </p:spPr>
      </p:pic>
    </p:spTree>
    <p:extLst>
      <p:ext uri="{BB962C8B-B14F-4D97-AF65-F5344CB8AC3E}">
        <p14:creationId xmlns:p14="http://schemas.microsoft.com/office/powerpoint/2010/main" val="17991552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lang="en-US" sz="4000" noProof="0" dirty="0">
                <a:solidFill>
                  <a:prstClr val="white"/>
                </a:solidFill>
                <a:latin typeface="Times New Roman" panose="02020603050405020304" pitchFamily="18" charset="0"/>
                <a:cs typeface="Times New Roman" panose="02020603050405020304" pitchFamily="18" charset="0"/>
              </a:rPr>
              <a:t>Create Authorization-cont’d</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202532" y="1486989"/>
            <a:ext cx="11684668" cy="5200908"/>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a:t>If </a:t>
            </a:r>
            <a:r>
              <a:rPr lang="en-US" dirty="0" err="1"/>
              <a:t>InterQual</a:t>
            </a:r>
            <a:r>
              <a:rPr lang="en-US" dirty="0"/>
              <a:t> Criteria is met, you will receive an immediate authorization approval.</a:t>
            </a:r>
          </a:p>
          <a:p>
            <a:pPr marL="0" indent="0">
              <a:buNone/>
            </a:pPr>
            <a:r>
              <a:rPr lang="en-US" dirty="0"/>
              <a:t>If </a:t>
            </a:r>
            <a:r>
              <a:rPr lang="en-US" dirty="0" err="1"/>
              <a:t>InterQual</a:t>
            </a:r>
            <a:r>
              <a:rPr lang="en-US" dirty="0"/>
              <a:t> criteria was not met, you can choose Request Authorization to submit your request for review.</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p:txBody>
      </p:sp>
      <p:pic>
        <p:nvPicPr>
          <p:cNvPr id="4" name="Picture 3"/>
          <p:cNvPicPr>
            <a:picLocks noChangeAspect="1"/>
          </p:cNvPicPr>
          <p:nvPr/>
        </p:nvPicPr>
        <p:blipFill rotWithShape="1">
          <a:blip r:embed="rId3"/>
          <a:srcRect l="39158" t="82626"/>
          <a:stretch/>
        </p:blipFill>
        <p:spPr>
          <a:xfrm>
            <a:off x="3948546" y="3840529"/>
            <a:ext cx="5729338" cy="949680"/>
          </a:xfrm>
          <a:prstGeom prst="rect">
            <a:avLst/>
          </a:prstGeom>
        </p:spPr>
      </p:pic>
      <p:sp>
        <p:nvSpPr>
          <p:cNvPr id="7" name="Rectangle 6"/>
          <p:cNvSpPr/>
          <p:nvPr/>
        </p:nvSpPr>
        <p:spPr>
          <a:xfrm>
            <a:off x="5270111" y="4148369"/>
            <a:ext cx="2387990" cy="7145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17877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Create A</a:t>
            </a:r>
            <a:r>
              <a:rPr lang="en-US" sz="4000" dirty="0" err="1">
                <a:solidFill>
                  <a:prstClr val="white"/>
                </a:solidFill>
                <a:latin typeface="Times New Roman" panose="02020603050405020304" pitchFamily="18" charset="0"/>
                <a:cs typeface="Times New Roman" panose="02020603050405020304" pitchFamily="18" charset="0"/>
              </a:rPr>
              <a:t>uthorization</a:t>
            </a:r>
            <a:r>
              <a:rPr lang="en-US" sz="4000" dirty="0">
                <a:solidFill>
                  <a:prstClr val="white"/>
                </a:solidFill>
                <a:latin typeface="Times New Roman" panose="02020603050405020304" pitchFamily="18" charset="0"/>
                <a:cs typeface="Times New Roman" panose="02020603050405020304" pitchFamily="18" charset="0"/>
              </a:rPr>
              <a:t>-cont’d</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202531" y="1486989"/>
            <a:ext cx="11684668" cy="5200908"/>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a:t>Once you have submitted the authorization, you will receive a page with authorization details.  It will show referral #, status, the authorized from and to dates, diagnosis, and any comments you added to the authorization.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p:txBody>
      </p:sp>
      <p:pic>
        <p:nvPicPr>
          <p:cNvPr id="4" name="Picture 3"/>
          <p:cNvPicPr>
            <a:picLocks noChangeAspect="1"/>
          </p:cNvPicPr>
          <p:nvPr/>
        </p:nvPicPr>
        <p:blipFill>
          <a:blip r:embed="rId3"/>
          <a:stretch>
            <a:fillRect/>
          </a:stretch>
        </p:blipFill>
        <p:spPr>
          <a:xfrm>
            <a:off x="202531" y="3676801"/>
            <a:ext cx="7342949" cy="3087296"/>
          </a:xfrm>
          <a:prstGeom prst="rect">
            <a:avLst/>
          </a:prstGeom>
        </p:spPr>
      </p:pic>
      <p:sp>
        <p:nvSpPr>
          <p:cNvPr id="7" name="Rectangle 6"/>
          <p:cNvSpPr/>
          <p:nvPr/>
        </p:nvSpPr>
        <p:spPr>
          <a:xfrm>
            <a:off x="6596743" y="3600601"/>
            <a:ext cx="948737" cy="3182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332014" y="4816929"/>
            <a:ext cx="6264729" cy="3265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848431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945AAE-0A53-A098-C263-D8ADA2CBDA88}"/>
              </a:ext>
            </a:extLst>
          </p:cNvPr>
          <p:cNvPicPr>
            <a:picLocks noChangeAspect="1"/>
          </p:cNvPicPr>
          <p:nvPr/>
        </p:nvPicPr>
        <p:blipFill>
          <a:blip r:embed="rId3"/>
          <a:stretch>
            <a:fillRect/>
          </a:stretch>
        </p:blipFill>
        <p:spPr>
          <a:xfrm>
            <a:off x="1532747" y="3008169"/>
            <a:ext cx="3030071" cy="3410592"/>
          </a:xfrm>
          <a:prstGeom prst="rect">
            <a:avLst/>
          </a:prstGeom>
        </p:spPr>
      </p:pic>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lang="en-US" sz="4000" dirty="0">
                <a:solidFill>
                  <a:prstClr val="white"/>
                </a:solidFill>
                <a:latin typeface="Times New Roman" panose="02020603050405020304" pitchFamily="18" charset="0"/>
                <a:cs typeface="Times New Roman" panose="02020603050405020304" pitchFamily="18" charset="0"/>
              </a:rPr>
              <a:t>Create Authorization</a:t>
            </a:r>
            <a:r>
              <a:rPr lang="en-US" sz="4000" noProof="0" dirty="0">
                <a:solidFill>
                  <a:prstClr val="white"/>
                </a:solidFill>
                <a:latin typeface="Times New Roman" panose="02020603050405020304" pitchFamily="18" charset="0"/>
                <a:cs typeface="Times New Roman" panose="02020603050405020304" pitchFamily="18" charset="0"/>
              </a:rPr>
              <a:t>-cont’d</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26647" y="1330154"/>
            <a:ext cx="11684668" cy="5200908"/>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sz="2800" dirty="0"/>
              <a:t>If you are wanting to refer a patient to a provider that is not listed in the patient’s preferred network, you would choose the Authorization Type Field and search for Consult and Treat. Select Create Authorization.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p:txBody>
      </p:sp>
      <p:pic>
        <p:nvPicPr>
          <p:cNvPr id="11" name="Picture 10">
            <a:extLst>
              <a:ext uri="{FF2B5EF4-FFF2-40B4-BE49-F238E27FC236}">
                <a16:creationId xmlns:a16="http://schemas.microsoft.com/office/drawing/2014/main" id="{4EF9856A-D6FA-FE10-6F35-BF31C05FCDC7}"/>
              </a:ext>
            </a:extLst>
          </p:cNvPr>
          <p:cNvPicPr>
            <a:picLocks noChangeAspect="1"/>
          </p:cNvPicPr>
          <p:nvPr/>
        </p:nvPicPr>
        <p:blipFill>
          <a:blip r:embed="rId4"/>
          <a:stretch>
            <a:fillRect/>
          </a:stretch>
        </p:blipFill>
        <p:spPr>
          <a:xfrm>
            <a:off x="4830913" y="3008169"/>
            <a:ext cx="4747163" cy="1991626"/>
          </a:xfrm>
          <a:prstGeom prst="rect">
            <a:avLst/>
          </a:prstGeom>
        </p:spPr>
      </p:pic>
      <p:sp>
        <p:nvSpPr>
          <p:cNvPr id="9" name="Rectangle 8"/>
          <p:cNvSpPr/>
          <p:nvPr/>
        </p:nvSpPr>
        <p:spPr>
          <a:xfrm>
            <a:off x="1591509" y="5837218"/>
            <a:ext cx="1975756" cy="5151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6096000" y="4269071"/>
            <a:ext cx="2264425" cy="41942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668132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lang="en-US" sz="4000" dirty="0">
                <a:solidFill>
                  <a:prstClr val="white"/>
                </a:solidFill>
                <a:latin typeface="Times New Roman" panose="02020603050405020304" pitchFamily="18" charset="0"/>
                <a:cs typeface="Times New Roman" panose="02020603050405020304" pitchFamily="18" charset="0"/>
              </a:rPr>
              <a:t>Create Authorization-cont’d</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202532" y="1486989"/>
            <a:ext cx="11684668" cy="5200908"/>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a:t>Once you have chosen Create Authorization, you will then select the referral type and choose next. Follow same process as outlined in previous slides.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p:txBody>
      </p:sp>
      <p:pic>
        <p:nvPicPr>
          <p:cNvPr id="4" name="Picture 3"/>
          <p:cNvPicPr>
            <a:picLocks noChangeAspect="1"/>
          </p:cNvPicPr>
          <p:nvPr/>
        </p:nvPicPr>
        <p:blipFill>
          <a:blip r:embed="rId3"/>
          <a:stretch>
            <a:fillRect/>
          </a:stretch>
        </p:blipFill>
        <p:spPr>
          <a:xfrm>
            <a:off x="520622" y="2998725"/>
            <a:ext cx="4204004" cy="860550"/>
          </a:xfrm>
          <a:prstGeom prst="rect">
            <a:avLst/>
          </a:prstGeom>
        </p:spPr>
      </p:pic>
      <p:pic>
        <p:nvPicPr>
          <p:cNvPr id="7" name="Picture 6"/>
          <p:cNvPicPr>
            <a:picLocks noChangeAspect="1"/>
          </p:cNvPicPr>
          <p:nvPr/>
        </p:nvPicPr>
        <p:blipFill>
          <a:blip r:embed="rId4"/>
          <a:stretch>
            <a:fillRect/>
          </a:stretch>
        </p:blipFill>
        <p:spPr>
          <a:xfrm>
            <a:off x="4876132" y="2494878"/>
            <a:ext cx="6655468" cy="3726338"/>
          </a:xfrm>
          <a:prstGeom prst="rect">
            <a:avLst/>
          </a:prstGeom>
        </p:spPr>
      </p:pic>
      <p:sp>
        <p:nvSpPr>
          <p:cNvPr id="2" name="Rectangle 1">
            <a:extLst>
              <a:ext uri="{FF2B5EF4-FFF2-40B4-BE49-F238E27FC236}">
                <a16:creationId xmlns:a16="http://schemas.microsoft.com/office/drawing/2014/main" id="{C524AA57-1565-D9D0-1C98-F9C4671A0F3D}"/>
              </a:ext>
            </a:extLst>
          </p:cNvPr>
          <p:cNvSpPr/>
          <p:nvPr/>
        </p:nvSpPr>
        <p:spPr>
          <a:xfrm>
            <a:off x="4876132" y="5765800"/>
            <a:ext cx="762668" cy="1905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22022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lang="en-US" sz="4000" dirty="0">
                <a:solidFill>
                  <a:prstClr val="white"/>
                </a:solidFill>
                <a:latin typeface="Times New Roman" panose="02020603050405020304" pitchFamily="18" charset="0"/>
                <a:cs typeface="Times New Roman" panose="02020603050405020304" pitchFamily="18" charset="0"/>
              </a:rPr>
              <a:t>Create Authorization</a:t>
            </a:r>
            <a:r>
              <a:rPr lang="en-US" sz="4000" noProof="0" dirty="0">
                <a:solidFill>
                  <a:prstClr val="white"/>
                </a:solidFill>
                <a:latin typeface="Times New Roman" panose="02020603050405020304" pitchFamily="18" charset="0"/>
                <a:cs typeface="Times New Roman" panose="02020603050405020304" pitchFamily="18" charset="0"/>
              </a:rPr>
              <a:t>-cont’d</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202532" y="1486989"/>
            <a:ext cx="11684668" cy="5200908"/>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endParaRPr lang="en-US" dirty="0"/>
          </a:p>
          <a:p>
            <a:pPr marL="0" indent="0">
              <a:buNone/>
            </a:pPr>
            <a:r>
              <a:rPr lang="en-US" dirty="0"/>
              <a:t>When selecting the service for Consult and Treat authorizations, you will want to enter CPT code 99202. If approved this would allow for services to be performed with the referred to physician. </a:t>
            </a:r>
          </a:p>
          <a:p>
            <a:pPr marL="0" indent="0">
              <a:buNone/>
            </a:pPr>
            <a:endParaRPr lang="en-US" dirty="0"/>
          </a:p>
          <a:p>
            <a:pPr marL="0" indent="0">
              <a:buNone/>
            </a:pPr>
            <a:endParaRPr lang="en-US" dirty="0"/>
          </a:p>
          <a:p>
            <a:pPr marL="0" indent="0">
              <a:buNone/>
            </a:pPr>
            <a:endParaRPr lang="en-US" dirty="0"/>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p:txBody>
      </p:sp>
      <p:pic>
        <p:nvPicPr>
          <p:cNvPr id="2" name="Picture 1">
            <a:extLst>
              <a:ext uri="{FF2B5EF4-FFF2-40B4-BE49-F238E27FC236}">
                <a16:creationId xmlns:a16="http://schemas.microsoft.com/office/drawing/2014/main" id="{5F3F1AAA-AFF6-BBB1-748C-CB4B743B35ED}"/>
              </a:ext>
            </a:extLst>
          </p:cNvPr>
          <p:cNvPicPr>
            <a:picLocks noChangeAspect="1"/>
          </p:cNvPicPr>
          <p:nvPr/>
        </p:nvPicPr>
        <p:blipFill>
          <a:blip r:embed="rId3"/>
          <a:stretch>
            <a:fillRect/>
          </a:stretch>
        </p:blipFill>
        <p:spPr>
          <a:xfrm>
            <a:off x="1624930" y="3628978"/>
            <a:ext cx="9041143" cy="997043"/>
          </a:xfrm>
          <a:prstGeom prst="rect">
            <a:avLst/>
          </a:prstGeom>
        </p:spPr>
      </p:pic>
      <p:sp>
        <p:nvSpPr>
          <p:cNvPr id="7" name="Rectangle 6">
            <a:extLst>
              <a:ext uri="{FF2B5EF4-FFF2-40B4-BE49-F238E27FC236}">
                <a16:creationId xmlns:a16="http://schemas.microsoft.com/office/drawing/2014/main" id="{0B1B90B0-7F47-9A83-660A-AA1F9B419CA2}"/>
              </a:ext>
            </a:extLst>
          </p:cNvPr>
          <p:cNvSpPr/>
          <p:nvPr/>
        </p:nvSpPr>
        <p:spPr>
          <a:xfrm>
            <a:off x="1624930" y="4025900"/>
            <a:ext cx="775370" cy="2032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86917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lang="en-US" sz="4000" noProof="0" dirty="0">
                <a:solidFill>
                  <a:prstClr val="white"/>
                </a:solidFill>
                <a:latin typeface="Times New Roman" panose="02020603050405020304" pitchFamily="18" charset="0"/>
                <a:cs typeface="Times New Roman" panose="02020603050405020304" pitchFamily="18" charset="0"/>
              </a:rPr>
              <a:t>Authorizations by Member</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0" y="1486989"/>
            <a:ext cx="11743982" cy="4880760"/>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a:t>When you are attached to a member, you may view the authorizations that have been submitted for that member by choosing the Authorizations by Member tab in the toolbar.</a:t>
            </a:r>
          </a:p>
          <a:p>
            <a:pPr marL="0" indent="0">
              <a:buNone/>
            </a:pPr>
            <a:endParaRPr lang="en-US" dirty="0"/>
          </a:p>
          <a:p>
            <a:pPr marL="0" indent="0">
              <a:buNone/>
            </a:pPr>
            <a:endParaRPr lang="en-US" dirty="0"/>
          </a:p>
          <a:p>
            <a:pPr marL="0" indent="0">
              <a:buNone/>
            </a:pPr>
            <a:r>
              <a:rPr lang="en-US" dirty="0"/>
              <a:t>In this screen you will be able to click the ID and go directly to the authorization.  You can also see status at a glance.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p:txBody>
      </p:sp>
      <p:pic>
        <p:nvPicPr>
          <p:cNvPr id="7" name="Picture 6">
            <a:extLst>
              <a:ext uri="{FF2B5EF4-FFF2-40B4-BE49-F238E27FC236}">
                <a16:creationId xmlns:a16="http://schemas.microsoft.com/office/drawing/2014/main" id="{D9DD3910-0032-A8CC-345E-656D1F8532BE}"/>
              </a:ext>
            </a:extLst>
          </p:cNvPr>
          <p:cNvPicPr>
            <a:picLocks noChangeAspect="1"/>
          </p:cNvPicPr>
          <p:nvPr/>
        </p:nvPicPr>
        <p:blipFill>
          <a:blip r:embed="rId3"/>
          <a:stretch>
            <a:fillRect/>
          </a:stretch>
        </p:blipFill>
        <p:spPr>
          <a:xfrm>
            <a:off x="716096" y="3104861"/>
            <a:ext cx="10115550" cy="866775"/>
          </a:xfrm>
          <a:prstGeom prst="rect">
            <a:avLst/>
          </a:prstGeom>
        </p:spPr>
      </p:pic>
      <p:sp>
        <p:nvSpPr>
          <p:cNvPr id="12" name="Rectangle 11">
            <a:extLst>
              <a:ext uri="{FF2B5EF4-FFF2-40B4-BE49-F238E27FC236}">
                <a16:creationId xmlns:a16="http://schemas.microsoft.com/office/drawing/2014/main" id="{D6E6834D-5CAF-4C8E-079F-FF4A7580C050}"/>
              </a:ext>
            </a:extLst>
          </p:cNvPr>
          <p:cNvSpPr/>
          <p:nvPr/>
        </p:nvSpPr>
        <p:spPr>
          <a:xfrm>
            <a:off x="7730836" y="3666836"/>
            <a:ext cx="2115128" cy="3048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362A9C5-EE37-8347-B961-74EC2AB33588}"/>
              </a:ext>
            </a:extLst>
          </p:cNvPr>
          <p:cNvPicPr>
            <a:picLocks noChangeAspect="1"/>
          </p:cNvPicPr>
          <p:nvPr/>
        </p:nvPicPr>
        <p:blipFill>
          <a:blip r:embed="rId4"/>
          <a:stretch>
            <a:fillRect/>
          </a:stretch>
        </p:blipFill>
        <p:spPr>
          <a:xfrm>
            <a:off x="141571" y="5285585"/>
            <a:ext cx="10577841" cy="898923"/>
          </a:xfrm>
          <a:prstGeom prst="rect">
            <a:avLst/>
          </a:prstGeom>
        </p:spPr>
      </p:pic>
      <p:pic>
        <p:nvPicPr>
          <p:cNvPr id="10" name="Picture 9">
            <a:extLst>
              <a:ext uri="{FF2B5EF4-FFF2-40B4-BE49-F238E27FC236}">
                <a16:creationId xmlns:a16="http://schemas.microsoft.com/office/drawing/2014/main" id="{626A15C8-F52A-56FA-1535-EF033F7D6044}"/>
              </a:ext>
            </a:extLst>
          </p:cNvPr>
          <p:cNvPicPr>
            <a:picLocks noChangeAspect="1"/>
          </p:cNvPicPr>
          <p:nvPr/>
        </p:nvPicPr>
        <p:blipFill>
          <a:blip r:embed="rId5"/>
          <a:stretch>
            <a:fillRect/>
          </a:stretch>
        </p:blipFill>
        <p:spPr>
          <a:xfrm>
            <a:off x="141571" y="6200336"/>
            <a:ext cx="10500723" cy="595840"/>
          </a:xfrm>
          <a:prstGeom prst="rect">
            <a:avLst/>
          </a:prstGeom>
        </p:spPr>
      </p:pic>
      <p:sp>
        <p:nvSpPr>
          <p:cNvPr id="13" name="Rectangle 12">
            <a:extLst>
              <a:ext uri="{FF2B5EF4-FFF2-40B4-BE49-F238E27FC236}">
                <a16:creationId xmlns:a16="http://schemas.microsoft.com/office/drawing/2014/main" id="{A440413B-3C83-696D-11DD-A0C19BB9E924}"/>
              </a:ext>
            </a:extLst>
          </p:cNvPr>
          <p:cNvSpPr/>
          <p:nvPr/>
        </p:nvSpPr>
        <p:spPr>
          <a:xfrm>
            <a:off x="6808424" y="5694014"/>
            <a:ext cx="914400" cy="9144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29900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lang="en-US" sz="4000" dirty="0">
                <a:solidFill>
                  <a:prstClr val="white"/>
                </a:solidFill>
                <a:latin typeface="Times New Roman" panose="02020603050405020304" pitchFamily="18" charset="0"/>
                <a:cs typeface="Times New Roman" panose="02020603050405020304" pitchFamily="18" charset="0"/>
              </a:rPr>
              <a:t>Authorizations by Member - cont’d</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202531" y="1486989"/>
            <a:ext cx="11684668" cy="5200908"/>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a:t>You can also add additional notes/attachments to an existing Authorization Request by clicking the button at the top of the Authorization Detail screen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p:txBody>
      </p:sp>
      <p:pic>
        <p:nvPicPr>
          <p:cNvPr id="2" name="Picture 1"/>
          <p:cNvPicPr>
            <a:picLocks noChangeAspect="1"/>
          </p:cNvPicPr>
          <p:nvPr/>
        </p:nvPicPr>
        <p:blipFill rotWithShape="1">
          <a:blip r:embed="rId3"/>
          <a:srcRect b="14254"/>
          <a:stretch/>
        </p:blipFill>
        <p:spPr>
          <a:xfrm>
            <a:off x="675833" y="3702300"/>
            <a:ext cx="4366351" cy="770286"/>
          </a:xfrm>
          <a:prstGeom prst="rect">
            <a:avLst/>
          </a:prstGeom>
        </p:spPr>
      </p:pic>
      <p:pic>
        <p:nvPicPr>
          <p:cNvPr id="3" name="Picture 2"/>
          <p:cNvPicPr>
            <a:picLocks noChangeAspect="1"/>
          </p:cNvPicPr>
          <p:nvPr/>
        </p:nvPicPr>
        <p:blipFill>
          <a:blip r:embed="rId4"/>
          <a:stretch>
            <a:fillRect/>
          </a:stretch>
        </p:blipFill>
        <p:spPr>
          <a:xfrm>
            <a:off x="6313252" y="2686462"/>
            <a:ext cx="4507148" cy="3172913"/>
          </a:xfrm>
          <a:prstGeom prst="rect">
            <a:avLst/>
          </a:prstGeom>
        </p:spPr>
      </p:pic>
      <p:sp>
        <p:nvSpPr>
          <p:cNvPr id="13" name="Rectangle 12">
            <a:extLst>
              <a:ext uri="{FF2B5EF4-FFF2-40B4-BE49-F238E27FC236}">
                <a16:creationId xmlns:a16="http://schemas.microsoft.com/office/drawing/2014/main" id="{38BD4BE1-5B90-6C7F-8B11-DEFDF347F92A}"/>
              </a:ext>
            </a:extLst>
          </p:cNvPr>
          <p:cNvSpPr/>
          <p:nvPr/>
        </p:nvSpPr>
        <p:spPr>
          <a:xfrm>
            <a:off x="2655065" y="4638101"/>
            <a:ext cx="627962" cy="7711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61852C0-4535-38E1-50EB-0CEA804C730D}"/>
              </a:ext>
            </a:extLst>
          </p:cNvPr>
          <p:cNvSpPr/>
          <p:nvPr/>
        </p:nvSpPr>
        <p:spPr>
          <a:xfrm>
            <a:off x="772885" y="4114801"/>
            <a:ext cx="1632857" cy="35778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4DD9586-72C8-D2EE-CE2F-33999206DF58}"/>
              </a:ext>
            </a:extLst>
          </p:cNvPr>
          <p:cNvSpPr/>
          <p:nvPr/>
        </p:nvSpPr>
        <p:spPr>
          <a:xfrm>
            <a:off x="7315200" y="5475514"/>
            <a:ext cx="761999" cy="38386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23833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43779"/>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lang="en-US" sz="4000" dirty="0">
                <a:solidFill>
                  <a:prstClr val="white"/>
                </a:solidFill>
                <a:latin typeface="Times New Roman" panose="02020603050405020304" pitchFamily="18" charset="0"/>
                <a:cs typeface="Times New Roman" panose="02020603050405020304" pitchFamily="18" charset="0"/>
              </a:rPr>
              <a:t>Authorization by Member-cont’d</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202531" y="1486989"/>
            <a:ext cx="11684668" cy="5200908"/>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152397" marR="0" lvl="0" indent="0" algn="l" defTabSz="1219170" rtl="0" eaLnBrk="1" fontAlgn="auto" latinLnBrk="0" hangingPunct="1">
              <a:lnSpc>
                <a:spcPct val="100000"/>
              </a:lnSpc>
              <a:spcBef>
                <a:spcPct val="20000"/>
              </a:spcBef>
              <a:spcAft>
                <a:spcPts val="0"/>
              </a:spcAft>
              <a:buClrTx/>
              <a:buSzPct val="100000"/>
              <a:buNone/>
              <a:tabLst/>
              <a:defRPr/>
            </a:pPr>
            <a:r>
              <a:rPr kumimoji="0" lang="en-US" sz="3200" b="0" i="0" u="none" strike="noStrike" kern="1200" cap="none" spc="0" normalizeH="0" baseline="0" noProof="0" dirty="0">
                <a:ln>
                  <a:noFill/>
                </a:ln>
                <a:solidFill>
                  <a:srgbClr val="000000"/>
                </a:solidFill>
                <a:effectLst/>
                <a:uLnTx/>
                <a:uFillTx/>
                <a:latin typeface="Calibri Regular"/>
                <a:ea typeface="+mn-ea"/>
                <a:cs typeface="+mn-cs"/>
              </a:rPr>
              <a:t>If an authorization is approved, the notification letter will be attached to the member under the Authorizations by Member tab. By scrolling down, you will locate the letter along with the authorization number. </a:t>
            </a:r>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p:txBody>
      </p:sp>
      <p:pic>
        <p:nvPicPr>
          <p:cNvPr id="4" name="Picture 3">
            <a:extLst>
              <a:ext uri="{FF2B5EF4-FFF2-40B4-BE49-F238E27FC236}">
                <a16:creationId xmlns:a16="http://schemas.microsoft.com/office/drawing/2014/main" id="{07B98882-A9EE-DCE2-1608-8423B315197E}"/>
              </a:ext>
            </a:extLst>
          </p:cNvPr>
          <p:cNvPicPr>
            <a:picLocks noChangeAspect="1"/>
          </p:cNvPicPr>
          <p:nvPr/>
        </p:nvPicPr>
        <p:blipFill>
          <a:blip r:embed="rId3"/>
          <a:stretch>
            <a:fillRect/>
          </a:stretch>
        </p:blipFill>
        <p:spPr>
          <a:xfrm>
            <a:off x="4597759" y="3211042"/>
            <a:ext cx="5422004" cy="2969193"/>
          </a:xfrm>
          <a:prstGeom prst="rect">
            <a:avLst/>
          </a:prstGeom>
        </p:spPr>
      </p:pic>
      <p:sp>
        <p:nvSpPr>
          <p:cNvPr id="2" name="Rectangle 1">
            <a:extLst>
              <a:ext uri="{FF2B5EF4-FFF2-40B4-BE49-F238E27FC236}">
                <a16:creationId xmlns:a16="http://schemas.microsoft.com/office/drawing/2014/main" id="{AC057FBF-2726-99B3-D796-C467FC65509D}"/>
              </a:ext>
            </a:extLst>
          </p:cNvPr>
          <p:cNvSpPr/>
          <p:nvPr/>
        </p:nvSpPr>
        <p:spPr>
          <a:xfrm>
            <a:off x="9166034" y="3428999"/>
            <a:ext cx="738130" cy="140465"/>
          </a:xfrm>
          <a:prstGeom prst="rect">
            <a:avLst/>
          </a:prstGeom>
          <a:solidFill>
            <a:schemeClr val="bg1"/>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8977209-DF80-D681-05A0-CAA93768B40F}"/>
              </a:ext>
            </a:extLst>
          </p:cNvPr>
          <p:cNvSpPr/>
          <p:nvPr/>
        </p:nvSpPr>
        <p:spPr>
          <a:xfrm>
            <a:off x="4924540" y="4296578"/>
            <a:ext cx="1171460" cy="1542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C642104-97A6-0683-4434-813AB62880CD}"/>
              </a:ext>
            </a:extLst>
          </p:cNvPr>
          <p:cNvSpPr/>
          <p:nvPr/>
        </p:nvSpPr>
        <p:spPr>
          <a:xfrm>
            <a:off x="8824511" y="4296578"/>
            <a:ext cx="649995" cy="154236"/>
          </a:xfrm>
          <a:prstGeom prst="rect">
            <a:avLst/>
          </a:prstGeom>
          <a:solidFill>
            <a:schemeClr val="bg1"/>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D246801-64D1-5265-9815-F6383702EAF9}"/>
              </a:ext>
            </a:extLst>
          </p:cNvPr>
          <p:cNvSpPr/>
          <p:nvPr/>
        </p:nvSpPr>
        <p:spPr>
          <a:xfrm>
            <a:off x="8824511" y="4560983"/>
            <a:ext cx="738130" cy="231354"/>
          </a:xfrm>
          <a:prstGeom prst="rect">
            <a:avLst/>
          </a:prstGeom>
          <a:solidFill>
            <a:schemeClr val="bg1"/>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1324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lang="en-US" sz="4000" dirty="0">
                <a:solidFill>
                  <a:prstClr val="white"/>
                </a:solidFill>
                <a:latin typeface="Times New Roman" panose="02020603050405020304" pitchFamily="18" charset="0"/>
                <a:cs typeface="Times New Roman" panose="02020603050405020304" pitchFamily="18" charset="0"/>
              </a:rPr>
              <a:t>ENHANCEMENTS</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618423" y="1477478"/>
            <a:ext cx="10570945" cy="4995512"/>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sz="2800" b="1" u="sng" dirty="0"/>
              <a:t>Enhancements: To be discussed during training </a:t>
            </a:r>
          </a:p>
          <a:p>
            <a:pPr>
              <a:buClr>
                <a:schemeClr val="bg2">
                  <a:lumMod val="10000"/>
                </a:schemeClr>
              </a:buClr>
            </a:pPr>
            <a:r>
              <a:rPr lang="en-US" sz="2800" dirty="0">
                <a:solidFill>
                  <a:schemeClr val="bg2">
                    <a:lumMod val="10000"/>
                  </a:schemeClr>
                </a:solidFill>
              </a:rPr>
              <a:t>Updated coverage Detail Report for members</a:t>
            </a:r>
          </a:p>
          <a:p>
            <a:pPr>
              <a:buClr>
                <a:schemeClr val="bg2">
                  <a:lumMod val="10000"/>
                </a:schemeClr>
              </a:buClr>
            </a:pPr>
            <a:r>
              <a:rPr lang="en-US" sz="2800" dirty="0">
                <a:solidFill>
                  <a:schemeClr val="bg2">
                    <a:lumMod val="10000"/>
                  </a:schemeClr>
                </a:solidFill>
              </a:rPr>
              <a:t>New claim search </a:t>
            </a:r>
          </a:p>
          <a:p>
            <a:pPr>
              <a:buClr>
                <a:schemeClr val="bg2">
                  <a:lumMod val="10000"/>
                </a:schemeClr>
              </a:buClr>
            </a:pPr>
            <a:r>
              <a:rPr lang="en-US" sz="2800" dirty="0">
                <a:solidFill>
                  <a:schemeClr val="bg2">
                    <a:lumMod val="10000"/>
                  </a:schemeClr>
                </a:solidFill>
              </a:rPr>
              <a:t>New search filters for CRMs</a:t>
            </a:r>
          </a:p>
          <a:p>
            <a:pPr>
              <a:buClr>
                <a:schemeClr val="bg2">
                  <a:lumMod val="10000"/>
                </a:schemeClr>
              </a:buClr>
            </a:pPr>
            <a:r>
              <a:rPr lang="en-US" sz="2800" dirty="0">
                <a:solidFill>
                  <a:schemeClr val="bg2">
                    <a:lumMod val="10000"/>
                  </a:schemeClr>
                </a:solidFill>
              </a:rPr>
              <a:t>New search feature for rejected claims </a:t>
            </a:r>
          </a:p>
          <a:p>
            <a:endParaRPr lang="en-US" sz="2800" dirty="0"/>
          </a:p>
        </p:txBody>
      </p:sp>
    </p:spTree>
    <p:extLst>
      <p:ext uri="{BB962C8B-B14F-4D97-AF65-F5344CB8AC3E}">
        <p14:creationId xmlns:p14="http://schemas.microsoft.com/office/powerpoint/2010/main" val="32193146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lang="en-US" sz="4000" dirty="0">
                <a:solidFill>
                  <a:prstClr val="white"/>
                </a:solidFill>
                <a:latin typeface="Times New Roman" panose="02020603050405020304" pitchFamily="18" charset="0"/>
                <a:cs typeface="Times New Roman" panose="02020603050405020304" pitchFamily="18" charset="0"/>
              </a:rPr>
              <a:t>Claims by Member</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202532" y="1486989"/>
            <a:ext cx="11684668" cy="5200908"/>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a:t>When you have a member selected, </a:t>
            </a:r>
          </a:p>
          <a:p>
            <a:pPr marL="0" indent="0">
              <a:buNone/>
            </a:pPr>
            <a:r>
              <a:rPr lang="en-US" dirty="0"/>
              <a:t>you may choose to view claims only </a:t>
            </a:r>
          </a:p>
          <a:p>
            <a:pPr marL="0" indent="0">
              <a:buNone/>
            </a:pPr>
            <a:r>
              <a:rPr lang="en-US" dirty="0"/>
              <a:t>by that member.  The Claims by </a:t>
            </a:r>
          </a:p>
          <a:p>
            <a:pPr marL="0" indent="0">
              <a:buNone/>
            </a:pPr>
            <a:r>
              <a:rPr lang="en-US" dirty="0"/>
              <a:t>Member functionality will be within </a:t>
            </a:r>
          </a:p>
          <a:p>
            <a:pPr marL="0" indent="0">
              <a:buNone/>
            </a:pPr>
            <a:r>
              <a:rPr lang="en-US" dirty="0"/>
              <a:t>the toolbar and you may need to </a:t>
            </a:r>
          </a:p>
          <a:p>
            <a:pPr marL="0" indent="0">
              <a:buNone/>
            </a:pPr>
            <a:r>
              <a:rPr lang="en-US" dirty="0"/>
              <a:t>choose the … to locate this option. </a:t>
            </a:r>
          </a:p>
          <a:p>
            <a:pPr marL="0" indent="0">
              <a:buNone/>
            </a:pPr>
            <a:r>
              <a:rPr lang="en-US" dirty="0"/>
              <a:t> </a:t>
            </a:r>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p:txBody>
      </p:sp>
      <p:pic>
        <p:nvPicPr>
          <p:cNvPr id="8" name="Picture 7">
            <a:extLst>
              <a:ext uri="{FF2B5EF4-FFF2-40B4-BE49-F238E27FC236}">
                <a16:creationId xmlns:a16="http://schemas.microsoft.com/office/drawing/2014/main" id="{F544877A-3769-5C0C-5EEE-303523534A1A}"/>
              </a:ext>
            </a:extLst>
          </p:cNvPr>
          <p:cNvPicPr>
            <a:picLocks noChangeAspect="1"/>
          </p:cNvPicPr>
          <p:nvPr/>
        </p:nvPicPr>
        <p:blipFill>
          <a:blip r:embed="rId3"/>
          <a:stretch>
            <a:fillRect/>
          </a:stretch>
        </p:blipFill>
        <p:spPr>
          <a:xfrm>
            <a:off x="6973455" y="1583911"/>
            <a:ext cx="3666836" cy="4768281"/>
          </a:xfrm>
          <a:prstGeom prst="rect">
            <a:avLst/>
          </a:prstGeom>
        </p:spPr>
      </p:pic>
      <p:sp>
        <p:nvSpPr>
          <p:cNvPr id="9" name="Rectangle 8">
            <a:extLst>
              <a:ext uri="{FF2B5EF4-FFF2-40B4-BE49-F238E27FC236}">
                <a16:creationId xmlns:a16="http://schemas.microsoft.com/office/drawing/2014/main" id="{28BB1D34-9424-FFEF-5439-23BECDC10B32}"/>
              </a:ext>
            </a:extLst>
          </p:cNvPr>
          <p:cNvSpPr/>
          <p:nvPr/>
        </p:nvSpPr>
        <p:spPr>
          <a:xfrm>
            <a:off x="9993745" y="1583911"/>
            <a:ext cx="415637" cy="45732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2E73D4F-BD50-E849-7BC0-8421C4395DB1}"/>
              </a:ext>
            </a:extLst>
          </p:cNvPr>
          <p:cNvSpPr/>
          <p:nvPr/>
        </p:nvSpPr>
        <p:spPr>
          <a:xfrm>
            <a:off x="7407564" y="4064000"/>
            <a:ext cx="1865745" cy="38792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50971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lang="en-US" sz="4000" dirty="0">
                <a:solidFill>
                  <a:prstClr val="white"/>
                </a:solidFill>
                <a:latin typeface="Times New Roman" panose="02020603050405020304" pitchFamily="18" charset="0"/>
                <a:cs typeface="Times New Roman" panose="02020603050405020304" pitchFamily="18" charset="0"/>
              </a:rPr>
              <a:t>Claims by Member-cont’d</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202532" y="1486989"/>
            <a:ext cx="11684668" cy="5200908"/>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a:t>Once you have chosen to view Claims by Member, you will see a list of claims for this member based on the date range that has been selected.  </a:t>
            </a:r>
          </a:p>
          <a:p>
            <a:pPr marL="0" indent="0">
              <a:buNone/>
            </a:pPr>
            <a:r>
              <a:rPr lang="en-US" dirty="0"/>
              <a:t>You may click on the Claim # hyperlink to view the claim details. </a:t>
            </a:r>
          </a:p>
          <a:p>
            <a:pPr marL="0" indent="0">
              <a:buNone/>
            </a:pPr>
            <a:r>
              <a:rPr lang="en-US" dirty="0"/>
              <a:t> </a:t>
            </a:r>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p:txBody>
      </p:sp>
      <p:pic>
        <p:nvPicPr>
          <p:cNvPr id="4" name="Picture 3">
            <a:extLst>
              <a:ext uri="{FF2B5EF4-FFF2-40B4-BE49-F238E27FC236}">
                <a16:creationId xmlns:a16="http://schemas.microsoft.com/office/drawing/2014/main" id="{13F021E9-634A-CCBB-D0FA-A731C33EE5D3}"/>
              </a:ext>
            </a:extLst>
          </p:cNvPr>
          <p:cNvPicPr>
            <a:picLocks noChangeAspect="1"/>
          </p:cNvPicPr>
          <p:nvPr/>
        </p:nvPicPr>
        <p:blipFill>
          <a:blip r:embed="rId3"/>
          <a:stretch>
            <a:fillRect/>
          </a:stretch>
        </p:blipFill>
        <p:spPr>
          <a:xfrm>
            <a:off x="960582" y="4273310"/>
            <a:ext cx="7136816" cy="1813453"/>
          </a:xfrm>
          <a:prstGeom prst="rect">
            <a:avLst/>
          </a:prstGeom>
        </p:spPr>
      </p:pic>
      <p:sp>
        <p:nvSpPr>
          <p:cNvPr id="7" name="Rectangle 6">
            <a:extLst>
              <a:ext uri="{FF2B5EF4-FFF2-40B4-BE49-F238E27FC236}">
                <a16:creationId xmlns:a16="http://schemas.microsoft.com/office/drawing/2014/main" id="{FB2FF387-D3D2-A1DD-9589-31BB48A15677}"/>
              </a:ext>
            </a:extLst>
          </p:cNvPr>
          <p:cNvSpPr/>
          <p:nvPr/>
        </p:nvSpPr>
        <p:spPr>
          <a:xfrm>
            <a:off x="960582" y="5763491"/>
            <a:ext cx="1145309" cy="32327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4FCDE80-605B-A91D-E4CA-7D59A567C3C6}"/>
              </a:ext>
            </a:extLst>
          </p:cNvPr>
          <p:cNvSpPr/>
          <p:nvPr/>
        </p:nvSpPr>
        <p:spPr>
          <a:xfrm>
            <a:off x="5717754" y="4704201"/>
            <a:ext cx="2456762" cy="66681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58811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lang="en-US" sz="4000" dirty="0">
                <a:solidFill>
                  <a:prstClr val="white"/>
                </a:solidFill>
                <a:latin typeface="Times New Roman" panose="02020603050405020304" pitchFamily="18" charset="0"/>
                <a:cs typeface="Times New Roman" panose="02020603050405020304" pitchFamily="18" charset="0"/>
              </a:rPr>
              <a:t>Claims by Member-cont’d</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202532" y="1486989"/>
            <a:ext cx="11684668" cy="5200908"/>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a:t>The Claim Details screen will </a:t>
            </a:r>
          </a:p>
          <a:p>
            <a:pPr marL="0" indent="0">
              <a:buNone/>
            </a:pPr>
            <a:r>
              <a:rPr lang="en-US" dirty="0"/>
              <a:t>allow you to view more detailed</a:t>
            </a:r>
          </a:p>
          <a:p>
            <a:pPr marL="0" indent="0">
              <a:buNone/>
            </a:pPr>
            <a:r>
              <a:rPr lang="en-US" dirty="0"/>
              <a:t>claim information for the patient</a:t>
            </a:r>
          </a:p>
          <a:p>
            <a:pPr marL="0" indent="0">
              <a:buNone/>
            </a:pPr>
            <a:r>
              <a:rPr lang="en-US" dirty="0"/>
              <a:t>including claim status, </a:t>
            </a:r>
          </a:p>
          <a:p>
            <a:pPr marL="0" indent="0">
              <a:buNone/>
            </a:pPr>
            <a:r>
              <a:rPr lang="en-US" dirty="0"/>
              <a:t>allowed amount and payment </a:t>
            </a:r>
          </a:p>
          <a:p>
            <a:pPr marL="0" indent="0">
              <a:buNone/>
            </a:pPr>
            <a:r>
              <a:rPr lang="en-US" dirty="0"/>
              <a:t>details.  </a:t>
            </a:r>
          </a:p>
          <a:p>
            <a:pPr marL="0" indent="0">
              <a:buNone/>
            </a:pPr>
            <a:r>
              <a:rPr lang="en-US" dirty="0"/>
              <a:t> </a:t>
            </a:r>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p:txBody>
      </p:sp>
      <p:pic>
        <p:nvPicPr>
          <p:cNvPr id="4" name="Picture 3">
            <a:extLst>
              <a:ext uri="{FF2B5EF4-FFF2-40B4-BE49-F238E27FC236}">
                <a16:creationId xmlns:a16="http://schemas.microsoft.com/office/drawing/2014/main" id="{87EA0488-6E6C-3F5F-28CE-EB13FA76A546}"/>
              </a:ext>
            </a:extLst>
          </p:cNvPr>
          <p:cNvPicPr>
            <a:picLocks noChangeAspect="1"/>
          </p:cNvPicPr>
          <p:nvPr/>
        </p:nvPicPr>
        <p:blipFill>
          <a:blip r:embed="rId3"/>
          <a:stretch>
            <a:fillRect/>
          </a:stretch>
        </p:blipFill>
        <p:spPr>
          <a:xfrm>
            <a:off x="5772838" y="1941774"/>
            <a:ext cx="6308993" cy="3336988"/>
          </a:xfrm>
          <a:prstGeom prst="rect">
            <a:avLst/>
          </a:prstGeom>
        </p:spPr>
      </p:pic>
      <p:sp>
        <p:nvSpPr>
          <p:cNvPr id="2" name="Rectangle 1">
            <a:extLst>
              <a:ext uri="{FF2B5EF4-FFF2-40B4-BE49-F238E27FC236}">
                <a16:creationId xmlns:a16="http://schemas.microsoft.com/office/drawing/2014/main" id="{A71897BD-7FDB-DA4A-F299-049511C93111}"/>
              </a:ext>
            </a:extLst>
          </p:cNvPr>
          <p:cNvSpPr/>
          <p:nvPr/>
        </p:nvSpPr>
        <p:spPr>
          <a:xfrm>
            <a:off x="6962660" y="2544896"/>
            <a:ext cx="429658" cy="122837"/>
          </a:xfrm>
          <a:prstGeom prst="rect">
            <a:avLst/>
          </a:prstGeom>
          <a:solidFill>
            <a:schemeClr val="bg1"/>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04097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lang="en-US" sz="4000" dirty="0">
                <a:solidFill>
                  <a:prstClr val="white"/>
                </a:solidFill>
                <a:latin typeface="Times New Roman" panose="02020603050405020304" pitchFamily="18" charset="0"/>
                <a:cs typeface="Times New Roman" panose="02020603050405020304" pitchFamily="18" charset="0"/>
              </a:rPr>
              <a:t>Claims Search</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202532" y="1486989"/>
            <a:ext cx="11684668" cy="5200908"/>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a:t>You may choose Claims Search from the Claims tab on the home screen in order to search for more claims with additional search options. </a:t>
            </a:r>
          </a:p>
          <a:p>
            <a:pPr marL="0" indent="0">
              <a:buNone/>
            </a:pPr>
            <a:r>
              <a:rPr lang="en-US" dirty="0"/>
              <a:t> </a:t>
            </a:r>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p:txBody>
      </p:sp>
      <p:pic>
        <p:nvPicPr>
          <p:cNvPr id="8" name="Picture 7">
            <a:extLst>
              <a:ext uri="{FF2B5EF4-FFF2-40B4-BE49-F238E27FC236}">
                <a16:creationId xmlns:a16="http://schemas.microsoft.com/office/drawing/2014/main" id="{94D22113-D681-C7C7-52EF-6B0B9E3231E8}"/>
              </a:ext>
            </a:extLst>
          </p:cNvPr>
          <p:cNvPicPr>
            <a:picLocks noChangeAspect="1"/>
          </p:cNvPicPr>
          <p:nvPr/>
        </p:nvPicPr>
        <p:blipFill>
          <a:blip r:embed="rId3"/>
          <a:stretch>
            <a:fillRect/>
          </a:stretch>
        </p:blipFill>
        <p:spPr>
          <a:xfrm>
            <a:off x="737766" y="3248232"/>
            <a:ext cx="10716467" cy="2002706"/>
          </a:xfrm>
          <a:prstGeom prst="rect">
            <a:avLst/>
          </a:prstGeom>
        </p:spPr>
      </p:pic>
      <p:sp>
        <p:nvSpPr>
          <p:cNvPr id="11" name="Rectangle 10">
            <a:extLst>
              <a:ext uri="{FF2B5EF4-FFF2-40B4-BE49-F238E27FC236}">
                <a16:creationId xmlns:a16="http://schemas.microsoft.com/office/drawing/2014/main" id="{5D8CDAA9-3792-B224-8E59-0999E5C64B95}"/>
              </a:ext>
            </a:extLst>
          </p:cNvPr>
          <p:cNvSpPr/>
          <p:nvPr/>
        </p:nvSpPr>
        <p:spPr>
          <a:xfrm>
            <a:off x="7869382" y="3232727"/>
            <a:ext cx="701963" cy="77585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E9FCE16-4F22-8833-0712-0AE1B42C12D4}"/>
              </a:ext>
            </a:extLst>
          </p:cNvPr>
          <p:cNvSpPr/>
          <p:nvPr/>
        </p:nvSpPr>
        <p:spPr>
          <a:xfrm>
            <a:off x="8155709" y="4470400"/>
            <a:ext cx="1376218" cy="37869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23530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D4A320-5822-691A-B166-02C534520777}"/>
              </a:ext>
            </a:extLst>
          </p:cNvPr>
          <p:cNvPicPr>
            <a:picLocks noChangeAspect="1"/>
          </p:cNvPicPr>
          <p:nvPr/>
        </p:nvPicPr>
        <p:blipFill rotWithShape="1">
          <a:blip r:embed="rId3"/>
          <a:srcRect t="12604"/>
          <a:stretch/>
        </p:blipFill>
        <p:spPr>
          <a:xfrm>
            <a:off x="202532" y="3429000"/>
            <a:ext cx="10538691" cy="3102381"/>
          </a:xfrm>
          <a:prstGeom prst="rect">
            <a:avLst/>
          </a:prstGeom>
        </p:spPr>
      </p:pic>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lang="en-US" sz="4000" dirty="0">
                <a:solidFill>
                  <a:prstClr val="white"/>
                </a:solidFill>
                <a:latin typeface="Times New Roman" panose="02020603050405020304" pitchFamily="18" charset="0"/>
                <a:cs typeface="Times New Roman" panose="02020603050405020304" pitchFamily="18" charset="0"/>
              </a:rPr>
              <a:t>Claim Search-cont’d</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202532" y="1486989"/>
            <a:ext cx="11409246" cy="2093493"/>
          </a:xfrm>
          <a:prstGeom prst="rect">
            <a:avLst/>
          </a:prstGeom>
        </p:spPr>
        <p:txBody>
          <a:bodyPr vert="horz" lIns="91440" tIns="45720" rIns="91440" bIns="45720" rtlCol="0">
            <a:normAutofit lnSpcReduction="10000"/>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sz="2400" dirty="0"/>
              <a:t>From this screen you will be able to click the + icon by the Advanced Search text and it will provide a more comprehensive list of ways to search for claims. </a:t>
            </a:r>
          </a:p>
          <a:p>
            <a:pPr marL="0" indent="0">
              <a:buNone/>
            </a:pPr>
            <a:r>
              <a:rPr lang="en-US" sz="2400" dirty="0"/>
              <a:t>This will allow you to pull very specific claims or a broader range of claims.</a:t>
            </a:r>
          </a:p>
          <a:p>
            <a:pPr marL="0" indent="0">
              <a:buNone/>
            </a:pPr>
            <a:r>
              <a:rPr lang="en-US" sz="2400" dirty="0"/>
              <a:t>Click on the claim # hyperlink in the search results to view the claim details. All claims will show paid, processing , denied and rejected</a:t>
            </a:r>
            <a:r>
              <a:rPr lang="en-US" dirty="0"/>
              <a:t>. </a:t>
            </a:r>
          </a:p>
          <a:p>
            <a:pPr marL="0" indent="0">
              <a:buNone/>
            </a:pPr>
            <a:endParaRPr kumimoji="0" lang="en-US" sz="3200" b="0" i="0" u="none" strike="noStrike" kern="1200" cap="none" spc="0" normalizeH="0" baseline="0" noProof="0" dirty="0">
              <a:ln>
                <a:noFill/>
              </a:ln>
              <a:solidFill>
                <a:schemeClr val="accent6"/>
              </a:solidFill>
              <a:effectLst/>
              <a:uLnTx/>
              <a:uFillTx/>
              <a:latin typeface="Calibri Regular"/>
              <a:ea typeface="+mn-ea"/>
              <a:cs typeface="+mn-cs"/>
            </a:endParaRPr>
          </a:p>
          <a:p>
            <a:pPr marL="0" indent="0">
              <a:buNone/>
            </a:pPr>
            <a:endParaRPr kumimoji="0" lang="en-US" sz="3200" b="0" i="0" u="none" strike="noStrike" kern="1200" cap="none" spc="0" normalizeH="0" baseline="0" noProof="0" dirty="0">
              <a:ln>
                <a:noFill/>
              </a:ln>
              <a:solidFill>
                <a:schemeClr val="accent6"/>
              </a:solidFill>
              <a:effectLst/>
              <a:uLnTx/>
              <a:uFillTx/>
              <a:latin typeface="Calibri Regular"/>
              <a:ea typeface="+mn-ea"/>
              <a:cs typeface="+mn-cs"/>
            </a:endParaRPr>
          </a:p>
        </p:txBody>
      </p:sp>
      <p:sp>
        <p:nvSpPr>
          <p:cNvPr id="11" name="Rectangle 10"/>
          <p:cNvSpPr/>
          <p:nvPr/>
        </p:nvSpPr>
        <p:spPr>
          <a:xfrm>
            <a:off x="202532" y="5823729"/>
            <a:ext cx="998739" cy="3130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F0B337D1-D962-8988-82ED-709A24B5E914}"/>
              </a:ext>
            </a:extLst>
          </p:cNvPr>
          <p:cNvSpPr/>
          <p:nvPr/>
        </p:nvSpPr>
        <p:spPr>
          <a:xfrm>
            <a:off x="7247964" y="3475852"/>
            <a:ext cx="3070412" cy="40586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14EF17A3-2DDF-7287-81CB-2B049AE1508A}"/>
              </a:ext>
            </a:extLst>
          </p:cNvPr>
          <p:cNvSpPr/>
          <p:nvPr/>
        </p:nvSpPr>
        <p:spPr>
          <a:xfrm>
            <a:off x="3585882" y="5889812"/>
            <a:ext cx="1595718" cy="6415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1C6A7C1-EC3A-F268-70F0-06C856401863}"/>
              </a:ext>
            </a:extLst>
          </p:cNvPr>
          <p:cNvSpPr/>
          <p:nvPr/>
        </p:nvSpPr>
        <p:spPr>
          <a:xfrm>
            <a:off x="6535270" y="5889812"/>
            <a:ext cx="1595718" cy="6415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7E0CBEF-A032-DD16-D94C-E48D2C2E277D}"/>
              </a:ext>
            </a:extLst>
          </p:cNvPr>
          <p:cNvSpPr/>
          <p:nvPr/>
        </p:nvSpPr>
        <p:spPr>
          <a:xfrm>
            <a:off x="806823" y="4828300"/>
            <a:ext cx="1613647" cy="18297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52406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lang="en-US" sz="4000" dirty="0">
                <a:solidFill>
                  <a:prstClr val="white"/>
                </a:solidFill>
                <a:latin typeface="Times New Roman" panose="02020603050405020304" pitchFamily="18" charset="0"/>
                <a:cs typeface="Times New Roman" panose="02020603050405020304" pitchFamily="18" charset="0"/>
              </a:rPr>
              <a:t>Claim Inquiries</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253666" y="1416375"/>
            <a:ext cx="11684668" cy="5200908"/>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a:t>There are multiple ways within Tapestry Link to submit a claim inquiry.  The most efficient way, is to utilize the Ask a Question icon at the top of the Claim Review Report screen that shows claim details.  </a:t>
            </a:r>
          </a:p>
          <a:p>
            <a:pPr marL="0" indent="0">
              <a:buNone/>
            </a:pPr>
            <a:endParaRPr lang="en-US" dirty="0"/>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p:txBody>
      </p:sp>
      <p:pic>
        <p:nvPicPr>
          <p:cNvPr id="4" name="Picture 3">
            <a:extLst>
              <a:ext uri="{FF2B5EF4-FFF2-40B4-BE49-F238E27FC236}">
                <a16:creationId xmlns:a16="http://schemas.microsoft.com/office/drawing/2014/main" id="{B567C272-15DD-315F-3D00-8C6572C5D151}"/>
              </a:ext>
            </a:extLst>
          </p:cNvPr>
          <p:cNvPicPr>
            <a:picLocks noChangeAspect="1"/>
          </p:cNvPicPr>
          <p:nvPr/>
        </p:nvPicPr>
        <p:blipFill>
          <a:blip r:embed="rId3"/>
          <a:stretch>
            <a:fillRect/>
          </a:stretch>
        </p:blipFill>
        <p:spPr>
          <a:xfrm>
            <a:off x="909448" y="2925698"/>
            <a:ext cx="9961752" cy="3766840"/>
          </a:xfrm>
          <a:prstGeom prst="rect">
            <a:avLst/>
          </a:prstGeom>
        </p:spPr>
      </p:pic>
      <p:sp>
        <p:nvSpPr>
          <p:cNvPr id="8" name="Rectangle 7">
            <a:extLst>
              <a:ext uri="{FF2B5EF4-FFF2-40B4-BE49-F238E27FC236}">
                <a16:creationId xmlns:a16="http://schemas.microsoft.com/office/drawing/2014/main" id="{57770694-D43D-B6B8-7955-8DA05C50652C}"/>
              </a:ext>
            </a:extLst>
          </p:cNvPr>
          <p:cNvSpPr/>
          <p:nvPr/>
        </p:nvSpPr>
        <p:spPr>
          <a:xfrm>
            <a:off x="9790545" y="2918691"/>
            <a:ext cx="692728" cy="24938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4EAEC64-5FDC-DB8F-170D-1F7BE0597A14}"/>
              </a:ext>
            </a:extLst>
          </p:cNvPr>
          <p:cNvSpPr/>
          <p:nvPr/>
        </p:nvSpPr>
        <p:spPr>
          <a:xfrm>
            <a:off x="2489812" y="3429000"/>
            <a:ext cx="561860" cy="195549"/>
          </a:xfrm>
          <a:prstGeom prst="rect">
            <a:avLst/>
          </a:prstGeom>
          <a:solidFill>
            <a:schemeClr val="bg1"/>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51231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lang="en-US" sz="4000" dirty="0">
                <a:solidFill>
                  <a:prstClr val="white"/>
                </a:solidFill>
                <a:latin typeface="Times New Roman" panose="02020603050405020304" pitchFamily="18" charset="0"/>
                <a:cs typeface="Times New Roman" panose="02020603050405020304" pitchFamily="18" charset="0"/>
              </a:rPr>
              <a:t>Claim Inquiries-cont’d</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202532" y="1486989"/>
            <a:ext cx="11684668" cy="5200908"/>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a:t>If you hover over the Ask a Question icon, you will get the following text box.  </a:t>
            </a:r>
          </a:p>
          <a:p>
            <a:pPr marL="0" indent="0">
              <a:buNone/>
            </a:pPr>
            <a:r>
              <a:rPr lang="en-US" dirty="0"/>
              <a:t>“Submit a claims inquiry” is for any questions you may have and “Appeal this claim” is for official appeals. This needs to be submitted within the timeframe your contract allows from the date the remit went out. </a:t>
            </a:r>
          </a:p>
          <a:p>
            <a:pPr marL="0" indent="0">
              <a:buNone/>
            </a:pPr>
            <a:r>
              <a:rPr lang="en-US" dirty="0"/>
              <a:t>Based on the option you </a:t>
            </a:r>
          </a:p>
          <a:p>
            <a:pPr marL="0" indent="0">
              <a:buNone/>
            </a:pPr>
            <a:r>
              <a:rPr lang="en-US" dirty="0"/>
              <a:t>choose, it will be routed to </a:t>
            </a:r>
          </a:p>
          <a:p>
            <a:pPr marL="0" indent="0">
              <a:buNone/>
            </a:pPr>
            <a:r>
              <a:rPr lang="en-US" dirty="0"/>
              <a:t>the correct department.  </a:t>
            </a:r>
          </a:p>
          <a:p>
            <a:pPr marL="0" indent="0">
              <a:buNone/>
            </a:pPr>
            <a:endParaRPr lang="en-US" dirty="0"/>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p:txBody>
      </p:sp>
      <p:pic>
        <p:nvPicPr>
          <p:cNvPr id="3" name="Picture 2">
            <a:extLst>
              <a:ext uri="{FF2B5EF4-FFF2-40B4-BE49-F238E27FC236}">
                <a16:creationId xmlns:a16="http://schemas.microsoft.com/office/drawing/2014/main" id="{282B8E87-48F3-FE8F-18D7-651467968547}"/>
              </a:ext>
            </a:extLst>
          </p:cNvPr>
          <p:cNvPicPr>
            <a:picLocks noChangeAspect="1"/>
          </p:cNvPicPr>
          <p:nvPr/>
        </p:nvPicPr>
        <p:blipFill>
          <a:blip r:embed="rId3"/>
          <a:stretch>
            <a:fillRect/>
          </a:stretch>
        </p:blipFill>
        <p:spPr>
          <a:xfrm>
            <a:off x="5823232" y="4122920"/>
            <a:ext cx="3154514" cy="2496181"/>
          </a:xfrm>
          <a:prstGeom prst="rect">
            <a:avLst/>
          </a:prstGeom>
        </p:spPr>
      </p:pic>
    </p:spTree>
    <p:extLst>
      <p:ext uri="{BB962C8B-B14F-4D97-AF65-F5344CB8AC3E}">
        <p14:creationId xmlns:p14="http://schemas.microsoft.com/office/powerpoint/2010/main" val="11308960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lang="en-US" sz="4000" dirty="0">
                <a:solidFill>
                  <a:prstClr val="white"/>
                </a:solidFill>
                <a:latin typeface="Times New Roman" panose="02020603050405020304" pitchFamily="18" charset="0"/>
                <a:cs typeface="Times New Roman" panose="02020603050405020304" pitchFamily="18" charset="0"/>
              </a:rPr>
              <a:t>Claim Inquiries-cont’d</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202532" y="1486989"/>
            <a:ext cx="11684668" cy="5200908"/>
          </a:xfrm>
          <a:prstGeom prst="rect">
            <a:avLst/>
          </a:prstGeom>
        </p:spPr>
        <p:txBody>
          <a:bodyPr vert="horz" lIns="91440" tIns="45720" rIns="91440" bIns="45720" rtlCol="0">
            <a:normAutofit lnSpcReduction="10000"/>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a:t>When you choose the option in the </a:t>
            </a:r>
          </a:p>
          <a:p>
            <a:pPr marL="0" indent="0">
              <a:buNone/>
            </a:pPr>
            <a:r>
              <a:rPr lang="en-US" dirty="0"/>
              <a:t>Ask a Question text box, you will get </a:t>
            </a:r>
          </a:p>
          <a:p>
            <a:pPr marL="0" indent="0">
              <a:buNone/>
            </a:pPr>
            <a:r>
              <a:rPr lang="en-US" dirty="0"/>
              <a:t>a screen that allows you to give details </a:t>
            </a:r>
          </a:p>
          <a:p>
            <a:pPr marL="0" indent="0">
              <a:buNone/>
            </a:pPr>
            <a:r>
              <a:rPr lang="en-US" dirty="0"/>
              <a:t>related to your inquiry and attach </a:t>
            </a:r>
          </a:p>
          <a:p>
            <a:pPr marL="0" indent="0">
              <a:buNone/>
            </a:pPr>
            <a:r>
              <a:rPr lang="en-US" dirty="0"/>
              <a:t>any documents that are pertinent. </a:t>
            </a:r>
          </a:p>
          <a:p>
            <a:pPr marL="0" indent="0">
              <a:buNone/>
            </a:pPr>
            <a:r>
              <a:rPr lang="en-US" dirty="0"/>
              <a:t>If you have a larger</a:t>
            </a:r>
          </a:p>
          <a:p>
            <a:pPr marL="0" indent="0">
              <a:buNone/>
            </a:pPr>
            <a:r>
              <a:rPr lang="en-US" dirty="0"/>
              <a:t>document , you will need to split </a:t>
            </a:r>
          </a:p>
          <a:p>
            <a:pPr marL="0" indent="0">
              <a:buNone/>
            </a:pPr>
            <a:r>
              <a:rPr lang="en-US" dirty="0"/>
              <a:t>it up into multiple documents </a:t>
            </a:r>
          </a:p>
          <a:p>
            <a:pPr marL="0" indent="0">
              <a:buNone/>
            </a:pPr>
            <a:r>
              <a:rPr lang="en-US" dirty="0"/>
              <a:t>under  100MB. </a:t>
            </a:r>
          </a:p>
          <a:p>
            <a:pPr marL="0" indent="0">
              <a:buNone/>
            </a:pPr>
            <a:endParaRPr lang="en-US" dirty="0"/>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p:txBody>
      </p:sp>
      <p:pic>
        <p:nvPicPr>
          <p:cNvPr id="3" name="Picture 2">
            <a:extLst>
              <a:ext uri="{FF2B5EF4-FFF2-40B4-BE49-F238E27FC236}">
                <a16:creationId xmlns:a16="http://schemas.microsoft.com/office/drawing/2014/main" id="{A633EC06-A708-0224-CF9B-DF5D43F42989}"/>
              </a:ext>
            </a:extLst>
          </p:cNvPr>
          <p:cNvPicPr>
            <a:picLocks noChangeAspect="1"/>
          </p:cNvPicPr>
          <p:nvPr/>
        </p:nvPicPr>
        <p:blipFill>
          <a:blip r:embed="rId3"/>
          <a:stretch>
            <a:fillRect/>
          </a:stretch>
        </p:blipFill>
        <p:spPr>
          <a:xfrm>
            <a:off x="6700922" y="1486989"/>
            <a:ext cx="5186278" cy="4090585"/>
          </a:xfrm>
          <a:prstGeom prst="rect">
            <a:avLst/>
          </a:prstGeom>
        </p:spPr>
      </p:pic>
    </p:spTree>
    <p:extLst>
      <p:ext uri="{BB962C8B-B14F-4D97-AF65-F5344CB8AC3E}">
        <p14:creationId xmlns:p14="http://schemas.microsoft.com/office/powerpoint/2010/main" val="2681924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4231582" y="3024308"/>
            <a:ext cx="4654114" cy="3663589"/>
          </a:xfrm>
          <a:prstGeom prst="rect">
            <a:avLst/>
          </a:prstGeom>
        </p:spPr>
      </p:pic>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lang="en-US" sz="4000" dirty="0">
                <a:solidFill>
                  <a:prstClr val="white"/>
                </a:solidFill>
                <a:latin typeface="Times New Roman" panose="02020603050405020304" pitchFamily="18" charset="0"/>
                <a:cs typeface="Times New Roman" panose="02020603050405020304" pitchFamily="18" charset="0"/>
              </a:rPr>
              <a:t>Claim Inquiries-cont’d</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202532" y="1486989"/>
            <a:ext cx="11684668" cy="5200908"/>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a:t>In this inquiry screen, you will also notice the claim you are currently viewing is attached to the inquiry you are sending so you will not need to reference the </a:t>
            </a:r>
            <a:r>
              <a:rPr lang="en-US"/>
              <a:t>claim number as </a:t>
            </a:r>
            <a:r>
              <a:rPr lang="en-US" dirty="0"/>
              <a:t>it is already listed.  </a:t>
            </a:r>
          </a:p>
          <a:p>
            <a:pPr marL="0" indent="0">
              <a:buNone/>
            </a:pPr>
            <a:endParaRPr lang="en-US" dirty="0"/>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p:txBody>
      </p:sp>
      <p:sp>
        <p:nvSpPr>
          <p:cNvPr id="9" name="Rectangle 8"/>
          <p:cNvSpPr/>
          <p:nvPr/>
        </p:nvSpPr>
        <p:spPr>
          <a:xfrm>
            <a:off x="4575198" y="4215798"/>
            <a:ext cx="3785031" cy="4215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7D52CDFD-4B0C-BC6F-7D84-7904CE5AAB6E}"/>
              </a:ext>
            </a:extLst>
          </p:cNvPr>
          <p:cNvSpPr/>
          <p:nvPr/>
        </p:nvSpPr>
        <p:spPr>
          <a:xfrm>
            <a:off x="5156200" y="4356100"/>
            <a:ext cx="317500" cy="4571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9ECC673-C42A-33DF-7A2A-63BCD14A928D}"/>
              </a:ext>
            </a:extLst>
          </p:cNvPr>
          <p:cNvSpPr/>
          <p:nvPr/>
        </p:nvSpPr>
        <p:spPr>
          <a:xfrm>
            <a:off x="6096000" y="4356100"/>
            <a:ext cx="127000" cy="4571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3D81ECD-EE14-1F7E-2330-93F3D2EB4D79}"/>
              </a:ext>
            </a:extLst>
          </p:cNvPr>
          <p:cNvSpPr/>
          <p:nvPr/>
        </p:nvSpPr>
        <p:spPr>
          <a:xfrm>
            <a:off x="6566053" y="4356100"/>
            <a:ext cx="958467" cy="235495"/>
          </a:xfrm>
          <a:prstGeom prst="rect">
            <a:avLst/>
          </a:prstGeom>
          <a:solidFill>
            <a:schemeClr val="bg1"/>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44319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lang="en-US" sz="4000" dirty="0">
                <a:solidFill>
                  <a:prstClr val="white"/>
                </a:solidFill>
                <a:latin typeface="Times New Roman" panose="02020603050405020304" pitchFamily="18" charset="0"/>
                <a:cs typeface="Times New Roman" panose="02020603050405020304" pitchFamily="18" charset="0"/>
              </a:rPr>
              <a:t>Claim Inquiries-cont’d</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202532" y="1486989"/>
            <a:ext cx="11684668" cy="5200908"/>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a:t>Once you have submitted your inquiry, you will receive a pop-up indicating that the message has been sent successfully. </a:t>
            </a:r>
          </a:p>
          <a:p>
            <a:pPr marL="0" indent="0">
              <a:buNone/>
            </a:pPr>
            <a:endParaRPr lang="en-US" dirty="0"/>
          </a:p>
          <a:p>
            <a:pPr marL="0" indent="0">
              <a:buNone/>
            </a:pPr>
            <a:endParaRPr lang="en-US" dirty="0"/>
          </a:p>
          <a:p>
            <a:pPr marL="0" indent="0">
              <a:buNone/>
            </a:pPr>
            <a:r>
              <a:rPr lang="en-US" dirty="0"/>
              <a:t>You will also receive a notification in your In Basket with a confirmation that your message has been received. </a:t>
            </a:r>
          </a:p>
          <a:p>
            <a:pPr marL="0" indent="0">
              <a:buNone/>
            </a:pPr>
            <a:endParaRPr lang="en-US" dirty="0"/>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p:txBody>
      </p:sp>
      <p:pic>
        <p:nvPicPr>
          <p:cNvPr id="7" name="Picture 6"/>
          <p:cNvPicPr>
            <a:picLocks noChangeAspect="1"/>
          </p:cNvPicPr>
          <p:nvPr/>
        </p:nvPicPr>
        <p:blipFill>
          <a:blip r:embed="rId3"/>
          <a:stretch>
            <a:fillRect/>
          </a:stretch>
        </p:blipFill>
        <p:spPr>
          <a:xfrm>
            <a:off x="1868684" y="2634358"/>
            <a:ext cx="4682571" cy="1081608"/>
          </a:xfrm>
          <a:prstGeom prst="rect">
            <a:avLst/>
          </a:prstGeom>
        </p:spPr>
      </p:pic>
      <p:pic>
        <p:nvPicPr>
          <p:cNvPr id="10" name="Picture 9"/>
          <p:cNvPicPr>
            <a:picLocks noChangeAspect="1"/>
          </p:cNvPicPr>
          <p:nvPr/>
        </p:nvPicPr>
        <p:blipFill>
          <a:blip r:embed="rId4"/>
          <a:stretch>
            <a:fillRect/>
          </a:stretch>
        </p:blipFill>
        <p:spPr>
          <a:xfrm>
            <a:off x="594360" y="5061696"/>
            <a:ext cx="2376857" cy="816589"/>
          </a:xfrm>
          <a:prstGeom prst="rect">
            <a:avLst/>
          </a:prstGeom>
        </p:spPr>
      </p:pic>
    </p:spTree>
    <p:extLst>
      <p:ext uri="{BB962C8B-B14F-4D97-AF65-F5344CB8AC3E}">
        <p14:creationId xmlns:p14="http://schemas.microsoft.com/office/powerpoint/2010/main" val="1455814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Log In</a:t>
            </a:r>
          </a:p>
        </p:txBody>
      </p:sp>
      <p:sp>
        <p:nvSpPr>
          <p:cNvPr id="5" name="Content Placeholder 2"/>
          <p:cNvSpPr txBox="1">
            <a:spLocks/>
          </p:cNvSpPr>
          <p:nvPr/>
        </p:nvSpPr>
        <p:spPr>
          <a:xfrm>
            <a:off x="618423" y="1477478"/>
            <a:ext cx="10570945" cy="4995512"/>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a:latin typeface="+mn-lt"/>
              </a:rPr>
              <a:t>At the login screen, you will enter your Username and Password and click Log In.  </a:t>
            </a:r>
          </a:p>
          <a:p>
            <a:pPr marL="0" indent="0">
              <a:buNone/>
            </a:pPr>
            <a:endParaRPr lang="en-US" dirty="0">
              <a:latin typeface="+mn-lt"/>
            </a:endParaRPr>
          </a:p>
          <a:p>
            <a:pPr marL="0" indent="0">
              <a:buNone/>
            </a:pPr>
            <a:r>
              <a:rPr lang="en-US" dirty="0">
                <a:latin typeface="+mn-lt"/>
              </a:rPr>
              <a:t>Additionally, you have options to: </a:t>
            </a:r>
          </a:p>
          <a:p>
            <a:pPr marL="0" indent="0">
              <a:buNone/>
            </a:pPr>
            <a:r>
              <a:rPr lang="en-US" dirty="0">
                <a:latin typeface="+mn-lt"/>
              </a:rPr>
              <a:t>Reset your Password</a:t>
            </a:r>
          </a:p>
          <a:p>
            <a:pPr marL="0" indent="0">
              <a:buNone/>
            </a:pPr>
            <a:r>
              <a:rPr lang="en-US" dirty="0">
                <a:latin typeface="+mn-lt"/>
              </a:rPr>
              <a:t>Request a New Account</a:t>
            </a:r>
          </a:p>
          <a:p>
            <a:pPr marL="0" indent="0">
              <a:buNone/>
            </a:pPr>
            <a:r>
              <a:rPr lang="en-US" dirty="0">
                <a:latin typeface="+mn-lt"/>
              </a:rPr>
              <a:t>Check Claim Status</a:t>
            </a:r>
          </a:p>
          <a:p>
            <a:pPr marL="0" indent="0">
              <a:buNone/>
            </a:pPr>
            <a:r>
              <a:rPr lang="en-US" dirty="0">
                <a:latin typeface="+mn-lt"/>
              </a:rPr>
              <a:t>Verify Eligibility Status</a:t>
            </a: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Calibri Light"/>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Calibri Light"/>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Calibri Light"/>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a:p>
            <a:pPr marL="457189" marR="0" lvl="0" indent="-304792" algn="l" defTabSz="121917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a:p>
            <a:pPr marL="457189" marR="0" lvl="0" indent="-304792" algn="l" defTabSz="121917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a:p>
            <a:pPr marL="457189" marR="0" lvl="0" indent="-304792" algn="l" defTabSz="121917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a:p>
            <a:pPr marL="457189" marR="0" lvl="0" indent="-304792" algn="l" defTabSz="121917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p:txBody>
      </p:sp>
      <p:pic>
        <p:nvPicPr>
          <p:cNvPr id="7" name="Picture 6"/>
          <p:cNvPicPr>
            <a:picLocks noChangeAspect="1"/>
          </p:cNvPicPr>
          <p:nvPr/>
        </p:nvPicPr>
        <p:blipFill>
          <a:blip r:embed="rId3"/>
          <a:stretch>
            <a:fillRect/>
          </a:stretch>
        </p:blipFill>
        <p:spPr>
          <a:xfrm>
            <a:off x="6529622" y="2171699"/>
            <a:ext cx="4836341" cy="4169260"/>
          </a:xfrm>
          <a:prstGeom prst="rect">
            <a:avLst/>
          </a:prstGeom>
        </p:spPr>
      </p:pic>
      <p:sp>
        <p:nvSpPr>
          <p:cNvPr id="2" name="Rectangle 1">
            <a:extLst>
              <a:ext uri="{FF2B5EF4-FFF2-40B4-BE49-F238E27FC236}">
                <a16:creationId xmlns:a16="http://schemas.microsoft.com/office/drawing/2014/main" id="{D25C09C6-CF51-AFA3-C4B1-E9F4B166365E}"/>
              </a:ext>
            </a:extLst>
          </p:cNvPr>
          <p:cNvSpPr/>
          <p:nvPr/>
        </p:nvSpPr>
        <p:spPr>
          <a:xfrm>
            <a:off x="7921869" y="3516923"/>
            <a:ext cx="1793631" cy="25497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00" dirty="0">
                <a:solidFill>
                  <a:srgbClr val="000000"/>
                </a:solidFill>
              </a:rPr>
              <a:t>username</a:t>
            </a:r>
          </a:p>
        </p:txBody>
      </p:sp>
    </p:spTree>
    <p:extLst>
      <p:ext uri="{BB962C8B-B14F-4D97-AF65-F5344CB8AC3E}">
        <p14:creationId xmlns:p14="http://schemas.microsoft.com/office/powerpoint/2010/main" val="5369101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lang="en-US" sz="4000" dirty="0">
                <a:solidFill>
                  <a:prstClr val="white"/>
                </a:solidFill>
                <a:latin typeface="Times New Roman" panose="02020603050405020304" pitchFamily="18" charset="0"/>
                <a:cs typeface="Times New Roman" panose="02020603050405020304" pitchFamily="18" charset="0"/>
              </a:rPr>
              <a:t>In Basket – My Messages</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202532" y="1486989"/>
            <a:ext cx="11684668" cy="5200908"/>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a:t>Clicking on the In Basket icon in your toolbar will take you to </a:t>
            </a:r>
            <a:r>
              <a:rPr lang="en-US" dirty="0" err="1"/>
              <a:t>your</a:t>
            </a:r>
            <a:r>
              <a:rPr lang="en-US" dirty="0"/>
              <a:t> In Basket.  </a:t>
            </a:r>
          </a:p>
          <a:p>
            <a:pPr marL="0" indent="0">
              <a:buNone/>
            </a:pPr>
            <a:r>
              <a:rPr lang="en-US" dirty="0"/>
              <a:t>This is where you will find messages sent to you as well as messages you have sent.  </a:t>
            </a:r>
          </a:p>
          <a:p>
            <a:pPr marL="0" indent="0">
              <a:buNone/>
            </a:pPr>
            <a:endParaRPr lang="en-US" dirty="0"/>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p:txBody>
      </p:sp>
      <p:pic>
        <p:nvPicPr>
          <p:cNvPr id="2" name="Picture 1"/>
          <p:cNvPicPr>
            <a:picLocks noChangeAspect="1"/>
          </p:cNvPicPr>
          <p:nvPr/>
        </p:nvPicPr>
        <p:blipFill>
          <a:blip r:embed="rId3"/>
          <a:stretch>
            <a:fillRect/>
          </a:stretch>
        </p:blipFill>
        <p:spPr>
          <a:xfrm>
            <a:off x="4992261" y="3151447"/>
            <a:ext cx="2667995" cy="3536450"/>
          </a:xfrm>
          <a:prstGeom prst="rect">
            <a:avLst/>
          </a:prstGeom>
        </p:spPr>
      </p:pic>
    </p:spTree>
    <p:extLst>
      <p:ext uri="{BB962C8B-B14F-4D97-AF65-F5344CB8AC3E}">
        <p14:creationId xmlns:p14="http://schemas.microsoft.com/office/powerpoint/2010/main" val="13801700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lang="en-US" sz="4000" dirty="0">
                <a:solidFill>
                  <a:prstClr val="white"/>
                </a:solidFill>
                <a:latin typeface="Times New Roman" panose="02020603050405020304" pitchFamily="18" charset="0"/>
                <a:cs typeface="Times New Roman" panose="02020603050405020304" pitchFamily="18" charset="0"/>
              </a:rPr>
              <a:t>In Basket – My Messages – cont’d</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202532" y="1486989"/>
            <a:ext cx="11684668" cy="5200908"/>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a:t>In your In Basket screen, you will have an area that is titled My Messages.  </a:t>
            </a:r>
          </a:p>
          <a:p>
            <a:pPr marL="0" indent="0">
              <a:buNone/>
            </a:pPr>
            <a:r>
              <a:rPr lang="en-US" dirty="0"/>
              <a:t>Here you will find your Folder Summary, which shows messages sent to you.  The first bolded number is the number of unread messages and the second number is the total number of messages in your in basket. </a:t>
            </a:r>
          </a:p>
          <a:p>
            <a:pPr marL="0" indent="0">
              <a:buNone/>
            </a:pPr>
            <a:r>
              <a:rPr lang="en-US" dirty="0"/>
              <a:t>Clicking the bold number </a:t>
            </a:r>
          </a:p>
          <a:p>
            <a:pPr marL="0" indent="0">
              <a:buNone/>
            </a:pPr>
            <a:r>
              <a:rPr lang="en-US" dirty="0"/>
              <a:t>will take you directly to the unread messages. </a:t>
            </a:r>
          </a:p>
          <a:p>
            <a:pPr marL="0" indent="0">
              <a:buNone/>
            </a:pPr>
            <a:endParaRPr lang="en-US" dirty="0"/>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p:txBody>
      </p:sp>
      <p:pic>
        <p:nvPicPr>
          <p:cNvPr id="4" name="Picture 3"/>
          <p:cNvPicPr>
            <a:picLocks noChangeAspect="1"/>
          </p:cNvPicPr>
          <p:nvPr/>
        </p:nvPicPr>
        <p:blipFill>
          <a:blip r:embed="rId3"/>
          <a:stretch>
            <a:fillRect/>
          </a:stretch>
        </p:blipFill>
        <p:spPr>
          <a:xfrm>
            <a:off x="5886049" y="4240611"/>
            <a:ext cx="2804764" cy="804918"/>
          </a:xfrm>
          <a:prstGeom prst="rect">
            <a:avLst/>
          </a:prstGeom>
        </p:spPr>
      </p:pic>
      <p:sp>
        <p:nvSpPr>
          <p:cNvPr id="7" name="Rectangle 6"/>
          <p:cNvSpPr/>
          <p:nvPr/>
        </p:nvSpPr>
        <p:spPr>
          <a:xfrm>
            <a:off x="8074958" y="4643070"/>
            <a:ext cx="432227" cy="25550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702000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lang="en-US" sz="4000" dirty="0">
                <a:solidFill>
                  <a:prstClr val="white"/>
                </a:solidFill>
                <a:latin typeface="Times New Roman" panose="02020603050405020304" pitchFamily="18" charset="0"/>
                <a:cs typeface="Times New Roman" panose="02020603050405020304" pitchFamily="18" charset="0"/>
              </a:rPr>
              <a:t>In Basket – My Messages – cont’d</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202532" y="1486989"/>
            <a:ext cx="11684668" cy="5200908"/>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a:t>In the My Messages-Customer Service </a:t>
            </a:r>
            <a:r>
              <a:rPr lang="en-US"/>
              <a:t>Reply screen, </a:t>
            </a:r>
            <a:r>
              <a:rPr lang="en-US" dirty="0"/>
              <a:t>you will see all messages you have received from Customer Service. </a:t>
            </a:r>
          </a:p>
          <a:p>
            <a:pPr marL="0" indent="0">
              <a:buNone/>
            </a:pPr>
            <a:r>
              <a:rPr lang="en-US" dirty="0"/>
              <a:t>You may sort this screen by any of the columns in this area. </a:t>
            </a:r>
          </a:p>
          <a:p>
            <a:pPr marL="0" indent="0">
              <a:buNone/>
            </a:pPr>
            <a:endParaRPr lang="en-US" dirty="0"/>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p:txBody>
      </p:sp>
      <p:pic>
        <p:nvPicPr>
          <p:cNvPr id="4" name="Picture 3"/>
          <p:cNvPicPr>
            <a:picLocks noChangeAspect="1"/>
          </p:cNvPicPr>
          <p:nvPr/>
        </p:nvPicPr>
        <p:blipFill>
          <a:blip r:embed="rId3"/>
          <a:stretch>
            <a:fillRect/>
          </a:stretch>
        </p:blipFill>
        <p:spPr>
          <a:xfrm>
            <a:off x="202531" y="3144854"/>
            <a:ext cx="11186613" cy="3141646"/>
          </a:xfrm>
          <a:prstGeom prst="rect">
            <a:avLst/>
          </a:prstGeom>
        </p:spPr>
      </p:pic>
    </p:spTree>
    <p:extLst>
      <p:ext uri="{BB962C8B-B14F-4D97-AF65-F5344CB8AC3E}">
        <p14:creationId xmlns:p14="http://schemas.microsoft.com/office/powerpoint/2010/main" val="39144326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lang="en-US" sz="4000" dirty="0">
                <a:solidFill>
                  <a:prstClr val="white"/>
                </a:solidFill>
                <a:latin typeface="Times New Roman" panose="02020603050405020304" pitchFamily="18" charset="0"/>
                <a:cs typeface="Times New Roman" panose="02020603050405020304" pitchFamily="18" charset="0"/>
              </a:rPr>
              <a:t>In Basket – My Messages – cont’d</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202532" y="1486989"/>
            <a:ext cx="11684668" cy="5200908"/>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a:t>You may also search within this screen by using the Search icon in the toolbar. </a:t>
            </a:r>
          </a:p>
          <a:p>
            <a:pPr marL="0" indent="0">
              <a:buNone/>
            </a:pPr>
            <a:r>
              <a:rPr lang="en-US" dirty="0"/>
              <a:t>This will give many options for searching your messages, including by member.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p:txBody>
      </p:sp>
      <p:pic>
        <p:nvPicPr>
          <p:cNvPr id="7" name="Picture 6"/>
          <p:cNvPicPr>
            <a:picLocks noChangeAspect="1"/>
          </p:cNvPicPr>
          <p:nvPr/>
        </p:nvPicPr>
        <p:blipFill>
          <a:blip r:embed="rId3"/>
          <a:stretch>
            <a:fillRect/>
          </a:stretch>
        </p:blipFill>
        <p:spPr>
          <a:xfrm>
            <a:off x="3738401" y="2005692"/>
            <a:ext cx="4936969" cy="623207"/>
          </a:xfrm>
          <a:prstGeom prst="rect">
            <a:avLst/>
          </a:prstGeom>
        </p:spPr>
      </p:pic>
      <p:pic>
        <p:nvPicPr>
          <p:cNvPr id="8" name="Picture 7"/>
          <p:cNvPicPr>
            <a:picLocks noChangeAspect="1"/>
          </p:cNvPicPr>
          <p:nvPr/>
        </p:nvPicPr>
        <p:blipFill>
          <a:blip r:embed="rId4"/>
          <a:stretch>
            <a:fillRect/>
          </a:stretch>
        </p:blipFill>
        <p:spPr>
          <a:xfrm>
            <a:off x="4235702" y="3147602"/>
            <a:ext cx="5773712" cy="3562144"/>
          </a:xfrm>
          <a:prstGeom prst="rect">
            <a:avLst/>
          </a:prstGeom>
        </p:spPr>
      </p:pic>
      <p:sp>
        <p:nvSpPr>
          <p:cNvPr id="9" name="Rectangle 8"/>
          <p:cNvSpPr/>
          <p:nvPr/>
        </p:nvSpPr>
        <p:spPr>
          <a:xfrm>
            <a:off x="6698976" y="2060601"/>
            <a:ext cx="616224" cy="56829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846252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lang="en-US" sz="4000" dirty="0">
                <a:solidFill>
                  <a:prstClr val="white"/>
                </a:solidFill>
                <a:latin typeface="Times New Roman" panose="02020603050405020304" pitchFamily="18" charset="0"/>
                <a:cs typeface="Times New Roman" panose="02020603050405020304" pitchFamily="18" charset="0"/>
              </a:rPr>
              <a:t>In Basket – My Messages – cont’d</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202532" y="1486989"/>
            <a:ext cx="11684668" cy="5200908"/>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a:t>By choosing to search by member, you will be asked for the patient’s name.  You will then be able to choose the patient from the Search Matches.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p:txBody>
      </p:sp>
      <p:pic>
        <p:nvPicPr>
          <p:cNvPr id="4" name="Picture 3"/>
          <p:cNvPicPr>
            <a:picLocks noChangeAspect="1"/>
          </p:cNvPicPr>
          <p:nvPr/>
        </p:nvPicPr>
        <p:blipFill>
          <a:blip r:embed="rId3"/>
          <a:stretch>
            <a:fillRect/>
          </a:stretch>
        </p:blipFill>
        <p:spPr>
          <a:xfrm>
            <a:off x="304800" y="3101034"/>
            <a:ext cx="11532057" cy="2611426"/>
          </a:xfrm>
          <a:prstGeom prst="rect">
            <a:avLst/>
          </a:prstGeom>
        </p:spPr>
      </p:pic>
      <p:sp>
        <p:nvSpPr>
          <p:cNvPr id="2" name="Rectangle 1">
            <a:extLst>
              <a:ext uri="{FF2B5EF4-FFF2-40B4-BE49-F238E27FC236}">
                <a16:creationId xmlns:a16="http://schemas.microsoft.com/office/drawing/2014/main" id="{659AED0E-FC43-F209-EA00-663663B4F4B7}"/>
              </a:ext>
            </a:extLst>
          </p:cNvPr>
          <p:cNvSpPr/>
          <p:nvPr/>
        </p:nvSpPr>
        <p:spPr>
          <a:xfrm>
            <a:off x="1035586" y="4406747"/>
            <a:ext cx="826265" cy="165253"/>
          </a:xfrm>
          <a:prstGeom prst="rect">
            <a:avLst/>
          </a:prstGeom>
          <a:solidFill>
            <a:schemeClr val="bg1"/>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EA6C5A6-4758-467A-212E-73D067557704}"/>
              </a:ext>
            </a:extLst>
          </p:cNvPr>
          <p:cNvSpPr/>
          <p:nvPr/>
        </p:nvSpPr>
        <p:spPr>
          <a:xfrm>
            <a:off x="1035586" y="5464366"/>
            <a:ext cx="826265" cy="165253"/>
          </a:xfrm>
          <a:prstGeom prst="rect">
            <a:avLst/>
          </a:prstGeom>
          <a:solidFill>
            <a:schemeClr val="bg1"/>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52711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lang="en-US" sz="4000" dirty="0">
                <a:solidFill>
                  <a:prstClr val="white"/>
                </a:solidFill>
                <a:latin typeface="Times New Roman" panose="02020603050405020304" pitchFamily="18" charset="0"/>
                <a:cs typeface="Times New Roman" panose="02020603050405020304" pitchFamily="18" charset="0"/>
              </a:rPr>
              <a:t>In Basket – My Messages – cont’d</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202532" y="1486989"/>
            <a:ext cx="11684668" cy="5200908"/>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a:t>Once you have selected the member, you will then click search and you will receive all messages related to that particular member.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p:txBody>
      </p:sp>
      <p:pic>
        <p:nvPicPr>
          <p:cNvPr id="4" name="Picture 3"/>
          <p:cNvPicPr>
            <a:picLocks noChangeAspect="1"/>
          </p:cNvPicPr>
          <p:nvPr/>
        </p:nvPicPr>
        <p:blipFill>
          <a:blip r:embed="rId3"/>
          <a:stretch>
            <a:fillRect/>
          </a:stretch>
        </p:blipFill>
        <p:spPr>
          <a:xfrm>
            <a:off x="202532" y="3143872"/>
            <a:ext cx="11638236" cy="1313827"/>
          </a:xfrm>
          <a:prstGeom prst="rect">
            <a:avLst/>
          </a:prstGeom>
        </p:spPr>
      </p:pic>
      <p:sp>
        <p:nvSpPr>
          <p:cNvPr id="3" name="Rectangle 2">
            <a:extLst>
              <a:ext uri="{FF2B5EF4-FFF2-40B4-BE49-F238E27FC236}">
                <a16:creationId xmlns:a16="http://schemas.microsoft.com/office/drawing/2014/main" id="{AA0A5D41-D467-D778-0EC2-533DB5239DF6}"/>
              </a:ext>
            </a:extLst>
          </p:cNvPr>
          <p:cNvSpPr/>
          <p:nvPr/>
        </p:nvSpPr>
        <p:spPr>
          <a:xfrm>
            <a:off x="6202496" y="4208444"/>
            <a:ext cx="1255923" cy="8427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50617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lang="en-US" sz="4000" dirty="0">
                <a:solidFill>
                  <a:prstClr val="white"/>
                </a:solidFill>
                <a:latin typeface="Times New Roman" panose="02020603050405020304" pitchFamily="18" charset="0"/>
                <a:cs typeface="Times New Roman" panose="02020603050405020304" pitchFamily="18" charset="0"/>
              </a:rPr>
              <a:t>In Basket – My Messages – cont’d</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202532" y="1486989"/>
            <a:ext cx="11684668" cy="5200908"/>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a:t>To go back to all Customer Service Reply messages, you will need to highlight Ad Hoc and choose the Close icon on the associated screen.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p:txBody>
      </p:sp>
      <p:pic>
        <p:nvPicPr>
          <p:cNvPr id="4" name="Picture 3"/>
          <p:cNvPicPr>
            <a:picLocks noChangeAspect="1"/>
          </p:cNvPicPr>
          <p:nvPr/>
        </p:nvPicPr>
        <p:blipFill>
          <a:blip r:embed="rId3"/>
          <a:stretch>
            <a:fillRect/>
          </a:stretch>
        </p:blipFill>
        <p:spPr>
          <a:xfrm>
            <a:off x="202532" y="3130482"/>
            <a:ext cx="8061438" cy="3557415"/>
          </a:xfrm>
          <a:prstGeom prst="rect">
            <a:avLst/>
          </a:prstGeom>
        </p:spPr>
      </p:pic>
      <p:sp>
        <p:nvSpPr>
          <p:cNvPr id="7" name="Rectangle 6"/>
          <p:cNvSpPr/>
          <p:nvPr/>
        </p:nvSpPr>
        <p:spPr>
          <a:xfrm>
            <a:off x="450476" y="3909269"/>
            <a:ext cx="2929970" cy="5484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003676" y="4087443"/>
            <a:ext cx="736067" cy="7294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684247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202532" y="1486989"/>
            <a:ext cx="11684668" cy="5200908"/>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a:t>From the My Messages-Customer Service Reply screen you may send a message directly to Customer Service.  This is the preferred method of communication in Tapestry Link and will obtain the quickest results. </a:t>
            </a:r>
          </a:p>
          <a:p>
            <a:pPr marL="0" indent="0">
              <a:buNone/>
            </a:pPr>
            <a:r>
              <a:rPr lang="en-US" dirty="0"/>
              <a:t>Choose Customer Service under New </a:t>
            </a:r>
            <a:r>
              <a:rPr lang="en-US" dirty="0" err="1"/>
              <a:t>Msg</a:t>
            </a:r>
            <a:r>
              <a:rPr lang="en-US" dirty="0"/>
              <a:t> to begin the communication.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p:txBody>
      </p:sp>
      <p:pic>
        <p:nvPicPr>
          <p:cNvPr id="8" name="Picture 7"/>
          <p:cNvPicPr/>
          <p:nvPr/>
        </p:nvPicPr>
        <p:blipFill rotWithShape="1">
          <a:blip r:embed="rId3"/>
          <a:srcRect l="6539" t="15726" r="64614" b="59658"/>
          <a:stretch/>
        </p:blipFill>
        <p:spPr bwMode="auto">
          <a:xfrm>
            <a:off x="3323922" y="4056270"/>
            <a:ext cx="4105578" cy="2458830"/>
          </a:xfrm>
          <a:prstGeom prst="rect">
            <a:avLst/>
          </a:prstGeom>
          <a:ln>
            <a:noFill/>
          </a:ln>
          <a:extLst>
            <a:ext uri="{53640926-AAD7-44D8-BBD7-CCE9431645EC}">
              <a14:shadowObscured xmlns:a14="http://schemas.microsoft.com/office/drawing/2010/main"/>
            </a:ext>
          </a:extLst>
        </p:spPr>
      </p:pic>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lang="en-US" sz="4000" dirty="0">
                <a:solidFill>
                  <a:prstClr val="white"/>
                </a:solidFill>
                <a:latin typeface="Times New Roman" panose="02020603050405020304" pitchFamily="18" charset="0"/>
                <a:cs typeface="Times New Roman" panose="02020603050405020304" pitchFamily="18" charset="0"/>
              </a:rPr>
              <a:t>In Basket – My Messages – cont’d</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7" name="Rectangle 6"/>
          <p:cNvSpPr/>
          <p:nvPr/>
        </p:nvSpPr>
        <p:spPr>
          <a:xfrm>
            <a:off x="5109007" y="4572615"/>
            <a:ext cx="1260620" cy="105925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161486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lang="en-US" sz="4000" dirty="0">
                <a:solidFill>
                  <a:prstClr val="white"/>
                </a:solidFill>
                <a:latin typeface="Times New Roman" panose="02020603050405020304" pitchFamily="18" charset="0"/>
                <a:cs typeface="Times New Roman" panose="02020603050405020304" pitchFamily="18" charset="0"/>
              </a:rPr>
              <a:t>In Basket – My Messages – cont’d</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202532" y="1486989"/>
            <a:ext cx="11684668" cy="5200908"/>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a:t>Once you have initiated a Customer Service Request, you will be required to choose from a list of topics in this screen. </a:t>
            </a:r>
          </a:p>
          <a:p>
            <a:pPr marL="0" indent="0">
              <a:buNone/>
            </a:pPr>
            <a:r>
              <a:rPr lang="en-US" dirty="0"/>
              <a:t>Please choose the option that is</a:t>
            </a:r>
          </a:p>
          <a:p>
            <a:pPr marL="0" indent="0">
              <a:buNone/>
            </a:pPr>
            <a:r>
              <a:rPr lang="en-US" dirty="0"/>
              <a:t>closest to what you are inquiring</a:t>
            </a:r>
          </a:p>
          <a:p>
            <a:pPr marL="0" indent="0">
              <a:buNone/>
            </a:pPr>
            <a:r>
              <a:rPr lang="en-US" dirty="0"/>
              <a:t>about.  For example, choose Claims</a:t>
            </a:r>
          </a:p>
          <a:p>
            <a:pPr marL="0" indent="0">
              <a:buNone/>
            </a:pPr>
            <a:r>
              <a:rPr lang="en-US" dirty="0"/>
              <a:t>for a claims question.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p:txBody>
      </p:sp>
      <p:pic>
        <p:nvPicPr>
          <p:cNvPr id="3" name="Picture 2">
            <a:extLst>
              <a:ext uri="{FF2B5EF4-FFF2-40B4-BE49-F238E27FC236}">
                <a16:creationId xmlns:a16="http://schemas.microsoft.com/office/drawing/2014/main" id="{3B245361-5C4B-A697-7682-C1E4F265A6AD}"/>
              </a:ext>
            </a:extLst>
          </p:cNvPr>
          <p:cNvPicPr>
            <a:picLocks noChangeAspect="1"/>
          </p:cNvPicPr>
          <p:nvPr/>
        </p:nvPicPr>
        <p:blipFill>
          <a:blip r:embed="rId3"/>
          <a:stretch>
            <a:fillRect/>
          </a:stretch>
        </p:blipFill>
        <p:spPr>
          <a:xfrm>
            <a:off x="6787516" y="2739487"/>
            <a:ext cx="3767184" cy="3077419"/>
          </a:xfrm>
          <a:prstGeom prst="rect">
            <a:avLst/>
          </a:prstGeom>
        </p:spPr>
      </p:pic>
    </p:spTree>
    <p:extLst>
      <p:ext uri="{BB962C8B-B14F-4D97-AF65-F5344CB8AC3E}">
        <p14:creationId xmlns:p14="http://schemas.microsoft.com/office/powerpoint/2010/main" val="15658609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lang="en-US" sz="4000" dirty="0">
                <a:solidFill>
                  <a:prstClr val="white"/>
                </a:solidFill>
                <a:latin typeface="Times New Roman" panose="02020603050405020304" pitchFamily="18" charset="0"/>
                <a:cs typeface="Times New Roman" panose="02020603050405020304" pitchFamily="18" charset="0"/>
              </a:rPr>
              <a:t>In Basket – My Messages – cont’d</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202532" y="1486989"/>
            <a:ext cx="11684668" cy="5200908"/>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a:t>From here you will choose the Topic and Subtopic for your request.   </a:t>
            </a:r>
          </a:p>
          <a:p>
            <a:pPr marL="0" indent="0">
              <a:buNone/>
            </a:pPr>
            <a:endParaRPr lang="en-US" dirty="0"/>
          </a:p>
          <a:p>
            <a:pPr marL="0" indent="0">
              <a:buNone/>
            </a:pPr>
            <a:endParaRPr lang="en-US" dirty="0"/>
          </a:p>
          <a:p>
            <a:pPr marL="0" indent="0">
              <a:buNone/>
            </a:pPr>
            <a:endParaRPr lang="en-US" dirty="0"/>
          </a:p>
          <a:p>
            <a:pPr marL="0" indent="0">
              <a:buNone/>
            </a:pPr>
            <a:r>
              <a:rPr lang="en-US" dirty="0"/>
              <a:t>In</a:t>
            </a:r>
          </a:p>
          <a:p>
            <a:pPr marL="0" indent="0">
              <a:buNone/>
            </a:pPr>
            <a:endParaRPr lang="en-US" dirty="0"/>
          </a:p>
          <a:p>
            <a:pPr marL="0" indent="0">
              <a:buNone/>
            </a:pPr>
            <a:r>
              <a:rPr lang="en-US" dirty="0"/>
              <a:t>For both, please choose the option that best suits the inquiry. </a:t>
            </a:r>
          </a:p>
          <a:p>
            <a:pPr marL="0" indent="0">
              <a:buNone/>
            </a:pPr>
            <a:endParaRPr lang="en-US" dirty="0"/>
          </a:p>
          <a:p>
            <a:pPr marL="0" indent="0">
              <a:buNone/>
            </a:pPr>
            <a:endParaRPr lang="en-US" dirty="0"/>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p:txBody>
      </p:sp>
      <p:pic>
        <p:nvPicPr>
          <p:cNvPr id="4" name="Picture 3"/>
          <p:cNvPicPr>
            <a:picLocks noChangeAspect="1"/>
          </p:cNvPicPr>
          <p:nvPr/>
        </p:nvPicPr>
        <p:blipFill>
          <a:blip r:embed="rId3"/>
          <a:stretch>
            <a:fillRect/>
          </a:stretch>
        </p:blipFill>
        <p:spPr>
          <a:xfrm>
            <a:off x="202532" y="2486746"/>
            <a:ext cx="6709032" cy="1905640"/>
          </a:xfrm>
          <a:prstGeom prst="rect">
            <a:avLst/>
          </a:prstGeom>
        </p:spPr>
      </p:pic>
      <p:sp>
        <p:nvSpPr>
          <p:cNvPr id="7" name="Rectangle 6"/>
          <p:cNvSpPr/>
          <p:nvPr/>
        </p:nvSpPr>
        <p:spPr>
          <a:xfrm>
            <a:off x="844283" y="3265715"/>
            <a:ext cx="3711388" cy="3755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8711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lang="en-US" sz="4000" dirty="0">
                <a:solidFill>
                  <a:prstClr val="white"/>
                </a:solidFill>
                <a:latin typeface="Times New Roman" panose="02020603050405020304" pitchFamily="18" charset="0"/>
                <a:cs typeface="Times New Roman" panose="02020603050405020304" pitchFamily="18" charset="0"/>
              </a:rPr>
              <a:t>Home Screen</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618423" y="1487869"/>
            <a:ext cx="10570945" cy="4995512"/>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a:latin typeface="+mn-lt"/>
              </a:rPr>
              <a:t>From the Home Screen you will see several quick access buttons as well as the full menu across the top of the screen.</a:t>
            </a: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Calibri Light"/>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Calibri Light"/>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Calibri Light"/>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a:p>
            <a:pPr marL="457189" marR="0" lvl="0" indent="-304792" algn="l" defTabSz="121917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a:p>
            <a:pPr marL="457189" marR="0" lvl="0" indent="-304792" algn="l" defTabSz="121917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a:p>
            <a:pPr marL="457189" marR="0" lvl="0" indent="-304792" algn="l" defTabSz="121917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a:p>
            <a:pPr marL="457189" marR="0" lvl="0" indent="-304792" algn="l" defTabSz="121917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p:txBody>
      </p:sp>
      <p:pic>
        <p:nvPicPr>
          <p:cNvPr id="4" name="Picture 3">
            <a:extLst>
              <a:ext uri="{FF2B5EF4-FFF2-40B4-BE49-F238E27FC236}">
                <a16:creationId xmlns:a16="http://schemas.microsoft.com/office/drawing/2014/main" id="{99BC3441-B240-5F41-2D01-0947520041B3}"/>
              </a:ext>
            </a:extLst>
          </p:cNvPr>
          <p:cNvPicPr>
            <a:picLocks noChangeAspect="1"/>
          </p:cNvPicPr>
          <p:nvPr/>
        </p:nvPicPr>
        <p:blipFill>
          <a:blip r:embed="rId3"/>
          <a:stretch>
            <a:fillRect/>
          </a:stretch>
        </p:blipFill>
        <p:spPr>
          <a:xfrm>
            <a:off x="2465845" y="2500767"/>
            <a:ext cx="6207100" cy="4260968"/>
          </a:xfrm>
          <a:prstGeom prst="rect">
            <a:avLst/>
          </a:prstGeom>
        </p:spPr>
      </p:pic>
      <p:sp>
        <p:nvSpPr>
          <p:cNvPr id="9" name="Rectangle 8">
            <a:extLst>
              <a:ext uri="{FF2B5EF4-FFF2-40B4-BE49-F238E27FC236}">
                <a16:creationId xmlns:a16="http://schemas.microsoft.com/office/drawing/2014/main" id="{4EA830A2-CF5E-B10C-F970-C0D86EBACA8D}"/>
              </a:ext>
            </a:extLst>
          </p:cNvPr>
          <p:cNvSpPr/>
          <p:nvPr/>
        </p:nvSpPr>
        <p:spPr>
          <a:xfrm>
            <a:off x="7585331" y="2500767"/>
            <a:ext cx="308703" cy="304800"/>
          </a:xfrm>
          <a:prstGeom prst="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9AE95924-1760-A182-ED31-CADA936687DE}"/>
              </a:ext>
            </a:extLst>
          </p:cNvPr>
          <p:cNvSpPr/>
          <p:nvPr/>
        </p:nvSpPr>
        <p:spPr>
          <a:xfrm>
            <a:off x="2962531" y="2500767"/>
            <a:ext cx="3600829" cy="3048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99B5588-976C-64BF-188B-DF7DEBD1DCAB}"/>
              </a:ext>
            </a:extLst>
          </p:cNvPr>
          <p:cNvSpPr/>
          <p:nvPr/>
        </p:nvSpPr>
        <p:spPr>
          <a:xfrm>
            <a:off x="6526911" y="5065330"/>
            <a:ext cx="1885570" cy="1000189"/>
          </a:xfrm>
          <a:prstGeom prst="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463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lang="en-US" sz="4000" dirty="0">
                <a:solidFill>
                  <a:prstClr val="white"/>
                </a:solidFill>
                <a:latin typeface="Times New Roman" panose="02020603050405020304" pitchFamily="18" charset="0"/>
                <a:cs typeface="Times New Roman" panose="02020603050405020304" pitchFamily="18" charset="0"/>
              </a:rPr>
              <a:t>In Basket – My Messages – cont’d</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253666" y="1341120"/>
            <a:ext cx="11684668" cy="5200908"/>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a:t>While in the New Customer Service Request screen you will note that you are attached to the member that you were originally attached to in the toolbar at the top of your screen.  If this is not the intended member, you would need to choose the Change option to choose a different member. </a:t>
            </a:r>
          </a:p>
          <a:p>
            <a:pPr marL="0" indent="0">
              <a:buNone/>
            </a:pPr>
            <a:endParaRPr lang="en-US" dirty="0"/>
          </a:p>
          <a:p>
            <a:pPr marL="0" indent="0">
              <a:buNone/>
            </a:pPr>
            <a:endParaRPr lang="en-US" dirty="0"/>
          </a:p>
          <a:p>
            <a:pPr marL="0" indent="0">
              <a:buNone/>
            </a:pPr>
            <a:endParaRPr lang="en-US" dirty="0"/>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p:txBody>
      </p:sp>
      <p:pic>
        <p:nvPicPr>
          <p:cNvPr id="3" name="Picture 2">
            <a:extLst>
              <a:ext uri="{FF2B5EF4-FFF2-40B4-BE49-F238E27FC236}">
                <a16:creationId xmlns:a16="http://schemas.microsoft.com/office/drawing/2014/main" id="{4A969084-203F-65FB-BF1E-53DB6FE135B9}"/>
              </a:ext>
            </a:extLst>
          </p:cNvPr>
          <p:cNvPicPr>
            <a:picLocks noChangeAspect="1"/>
          </p:cNvPicPr>
          <p:nvPr/>
        </p:nvPicPr>
        <p:blipFill>
          <a:blip r:embed="rId3"/>
          <a:stretch>
            <a:fillRect/>
          </a:stretch>
        </p:blipFill>
        <p:spPr>
          <a:xfrm>
            <a:off x="3638761" y="3517134"/>
            <a:ext cx="6540825" cy="2916716"/>
          </a:xfrm>
          <a:prstGeom prst="rect">
            <a:avLst/>
          </a:prstGeom>
        </p:spPr>
      </p:pic>
      <p:sp>
        <p:nvSpPr>
          <p:cNvPr id="10" name="Rectangle 9">
            <a:extLst>
              <a:ext uri="{FF2B5EF4-FFF2-40B4-BE49-F238E27FC236}">
                <a16:creationId xmlns:a16="http://schemas.microsoft.com/office/drawing/2014/main" id="{77E6E7BD-9C51-F4CC-AC60-AE50A3159FA9}"/>
              </a:ext>
            </a:extLst>
          </p:cNvPr>
          <p:cNvSpPr/>
          <p:nvPr/>
        </p:nvSpPr>
        <p:spPr>
          <a:xfrm>
            <a:off x="6096000" y="4660135"/>
            <a:ext cx="2144617" cy="19830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A22498F-6F76-1D38-762A-3769BFF12106}"/>
              </a:ext>
            </a:extLst>
          </p:cNvPr>
          <p:cNvSpPr/>
          <p:nvPr/>
        </p:nvSpPr>
        <p:spPr>
          <a:xfrm>
            <a:off x="6224530" y="5905041"/>
            <a:ext cx="1134737" cy="19830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717C56-CA7B-1B1B-CF40-201E5AAC7C6E}"/>
              </a:ext>
            </a:extLst>
          </p:cNvPr>
          <p:cNvSpPr/>
          <p:nvPr/>
        </p:nvSpPr>
        <p:spPr>
          <a:xfrm>
            <a:off x="7436386" y="5905041"/>
            <a:ext cx="804231" cy="27542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47731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1798832" y="3480033"/>
            <a:ext cx="6946993" cy="2806467"/>
          </a:xfrm>
          <a:prstGeom prst="rect">
            <a:avLst/>
          </a:prstGeom>
        </p:spPr>
      </p:pic>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lang="en-US" sz="4000" dirty="0">
                <a:solidFill>
                  <a:prstClr val="white"/>
                </a:solidFill>
                <a:latin typeface="Times New Roman" panose="02020603050405020304" pitchFamily="18" charset="0"/>
                <a:cs typeface="Times New Roman" panose="02020603050405020304" pitchFamily="18" charset="0"/>
              </a:rPr>
              <a:t>In Basket – My Messages – cont’d</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253666" y="1341120"/>
            <a:ext cx="11684668" cy="5200908"/>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a:t>Within the New Customer Service Request, you may choose to Attach a Claim by choosing the Attach a Claim function.  </a:t>
            </a:r>
          </a:p>
          <a:p>
            <a:pPr marL="0" indent="0">
              <a:buNone/>
            </a:pPr>
            <a:r>
              <a:rPr lang="en-US" dirty="0"/>
              <a:t>You will then see claims for the member you are attached to. From that screen you may choose the claim you wish to attach.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p:txBody>
      </p:sp>
      <p:sp>
        <p:nvSpPr>
          <p:cNvPr id="9" name="Rectangle 8"/>
          <p:cNvSpPr/>
          <p:nvPr/>
        </p:nvSpPr>
        <p:spPr>
          <a:xfrm>
            <a:off x="3529212" y="5839900"/>
            <a:ext cx="1157088" cy="446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DC486A7F-357A-2964-A235-8BDFD4444AAD}"/>
              </a:ext>
            </a:extLst>
          </p:cNvPr>
          <p:cNvSpPr/>
          <p:nvPr/>
        </p:nvSpPr>
        <p:spPr>
          <a:xfrm>
            <a:off x="3529212" y="5596569"/>
            <a:ext cx="1406345" cy="165253"/>
          </a:xfrm>
          <a:prstGeom prst="rect">
            <a:avLst/>
          </a:prstGeom>
          <a:solidFill>
            <a:schemeClr val="bg1"/>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74132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574611" y="3471262"/>
            <a:ext cx="6457640" cy="3070766"/>
          </a:xfrm>
          <a:prstGeom prst="rect">
            <a:avLst/>
          </a:prstGeom>
        </p:spPr>
      </p:pic>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lang="en-US" sz="4000" dirty="0">
                <a:solidFill>
                  <a:prstClr val="white"/>
                </a:solidFill>
                <a:latin typeface="Times New Roman" panose="02020603050405020304" pitchFamily="18" charset="0"/>
                <a:cs typeface="Times New Roman" panose="02020603050405020304" pitchFamily="18" charset="0"/>
              </a:rPr>
              <a:t>In Basket – My Messages – cont’d</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253666" y="1341120"/>
            <a:ext cx="11684668" cy="5200908"/>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a:t>You will be required to add details related to the inquiry.  Please be as specific as possible.  </a:t>
            </a:r>
          </a:p>
          <a:p>
            <a:pPr marL="0" indent="0">
              <a:buNone/>
            </a:pPr>
            <a:r>
              <a:rPr lang="en-US" dirty="0"/>
              <a:t>You may also attach additional supporting documents if applicable.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p:txBody>
      </p:sp>
      <p:sp>
        <p:nvSpPr>
          <p:cNvPr id="9" name="Rectangle 8"/>
          <p:cNvSpPr/>
          <p:nvPr/>
        </p:nvSpPr>
        <p:spPr>
          <a:xfrm>
            <a:off x="3044795" y="4264788"/>
            <a:ext cx="3976489" cy="102566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EA1BBC54-C231-0BCE-E2CD-E1EE28AF5EDE}"/>
              </a:ext>
            </a:extLst>
          </p:cNvPr>
          <p:cNvPicPr>
            <a:picLocks noChangeAspect="1"/>
          </p:cNvPicPr>
          <p:nvPr/>
        </p:nvPicPr>
        <p:blipFill>
          <a:blip r:embed="rId4"/>
          <a:stretch>
            <a:fillRect/>
          </a:stretch>
        </p:blipFill>
        <p:spPr>
          <a:xfrm>
            <a:off x="2615680" y="5290457"/>
            <a:ext cx="4834718" cy="915143"/>
          </a:xfrm>
          <a:prstGeom prst="rect">
            <a:avLst/>
          </a:prstGeom>
        </p:spPr>
      </p:pic>
      <p:sp>
        <p:nvSpPr>
          <p:cNvPr id="2" name="Rectangle 1">
            <a:extLst>
              <a:ext uri="{FF2B5EF4-FFF2-40B4-BE49-F238E27FC236}">
                <a16:creationId xmlns:a16="http://schemas.microsoft.com/office/drawing/2014/main" id="{79A8BC8C-B173-ECAF-C6B9-69B1C83CFF5F}"/>
              </a:ext>
            </a:extLst>
          </p:cNvPr>
          <p:cNvSpPr/>
          <p:nvPr/>
        </p:nvSpPr>
        <p:spPr>
          <a:xfrm>
            <a:off x="3646583" y="3701667"/>
            <a:ext cx="815248" cy="66102"/>
          </a:xfrm>
          <a:prstGeom prst="rect">
            <a:avLst/>
          </a:prstGeom>
          <a:solidFill>
            <a:schemeClr val="bg1"/>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98998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096000" y="2334793"/>
            <a:ext cx="5506528" cy="3773643"/>
          </a:xfrm>
          <a:prstGeom prst="rect">
            <a:avLst/>
          </a:prstGeom>
        </p:spPr>
      </p:pic>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lang="en-US" sz="4000" dirty="0">
                <a:solidFill>
                  <a:prstClr val="white"/>
                </a:solidFill>
                <a:latin typeface="Times New Roman" panose="02020603050405020304" pitchFamily="18" charset="0"/>
                <a:cs typeface="Times New Roman" panose="02020603050405020304" pitchFamily="18" charset="0"/>
              </a:rPr>
              <a:t>In Basket – My Messages – cont’d</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253666" y="1341120"/>
            <a:ext cx="11684668" cy="5200908"/>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a:t>When you are in your Out Basket, you will be able to see all the Customer Service messages you have sent under the Folder Summary-Sent Messages area.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2397" marR="0" lvl="0" indent="0" algn="l" defTabSz="1219170" rtl="0" eaLnBrk="1" fontAlgn="auto" latinLnBrk="0" hangingPunct="1">
              <a:lnSpc>
                <a:spcPct val="100000"/>
              </a:lnSpc>
              <a:spcBef>
                <a:spcPct val="20000"/>
              </a:spcBef>
              <a:spcAft>
                <a:spcPts val="0"/>
              </a:spcAft>
              <a:buClrTx/>
              <a:buSzPct val="10000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p:txBody>
      </p:sp>
      <p:sp>
        <p:nvSpPr>
          <p:cNvPr id="9" name="Rectangle 8"/>
          <p:cNvSpPr/>
          <p:nvPr/>
        </p:nvSpPr>
        <p:spPr>
          <a:xfrm>
            <a:off x="8393502" y="5408762"/>
            <a:ext cx="2546641" cy="6981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154139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ontent Placeholder 1">
            <a:extLst>
              <a:ext uri="{FF2B5EF4-FFF2-40B4-BE49-F238E27FC236}">
                <a16:creationId xmlns:a16="http://schemas.microsoft.com/office/drawing/2014/main" id="{261B4079-3D21-CF3C-3A06-FB088BE2D0CA}"/>
              </a:ext>
            </a:extLst>
          </p:cNvPr>
          <p:cNvGraphicFramePr>
            <a:graphicFrameLocks noGrp="1"/>
          </p:cNvGraphicFramePr>
          <p:nvPr>
            <p:ph idx="1"/>
            <p:extLst>
              <p:ext uri="{D42A27DB-BD31-4B8C-83A1-F6EECF244321}">
                <p14:modId xmlns:p14="http://schemas.microsoft.com/office/powerpoint/2010/main" val="1400489923"/>
              </p:ext>
            </p:extLst>
          </p:nvPr>
        </p:nvGraphicFramePr>
        <p:xfrm>
          <a:off x="762000" y="1041400"/>
          <a:ext cx="10668000" cy="477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3630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Account Settings</a:t>
            </a:r>
          </a:p>
        </p:txBody>
      </p:sp>
      <p:sp>
        <p:nvSpPr>
          <p:cNvPr id="5" name="Content Placeholder 2"/>
          <p:cNvSpPr txBox="1">
            <a:spLocks/>
          </p:cNvSpPr>
          <p:nvPr/>
        </p:nvSpPr>
        <p:spPr>
          <a:xfrm>
            <a:off x="618423" y="1477478"/>
            <a:ext cx="10570945" cy="4995512"/>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a:latin typeface="+mn-lt"/>
              </a:rPr>
              <a:t>You may access your user settings by choosing settings under the Menu button on the home screen. </a:t>
            </a:r>
          </a:p>
          <a:p>
            <a:pPr marL="0" indent="0">
              <a:buNone/>
            </a:pPr>
            <a:r>
              <a:rPr lang="en-US" dirty="0">
                <a:latin typeface="+mn-lt"/>
              </a:rPr>
              <a:t>From here you may change your password, update your demographics, set your default page, and set your challenge questions.</a:t>
            </a: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Calibri Light"/>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Calibri Light"/>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Calibri Light"/>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a:p>
            <a:pPr marL="457189" marR="0" lvl="0" indent="-304792" algn="l" defTabSz="121917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a:p>
            <a:pPr marL="457189" marR="0" lvl="0" indent="-304792" algn="l" defTabSz="121917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a:p>
            <a:pPr marL="457189" marR="0" lvl="0" indent="-304792" algn="l" defTabSz="121917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a:p>
            <a:pPr marL="457189" marR="0" lvl="0" indent="-304792" algn="l" defTabSz="121917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p:txBody>
      </p:sp>
      <p:pic>
        <p:nvPicPr>
          <p:cNvPr id="4" name="Picture 3">
            <a:extLst>
              <a:ext uri="{FF2B5EF4-FFF2-40B4-BE49-F238E27FC236}">
                <a16:creationId xmlns:a16="http://schemas.microsoft.com/office/drawing/2014/main" id="{12F47EAE-2C3D-91E5-ABB9-65DA50487D3B}"/>
              </a:ext>
            </a:extLst>
          </p:cNvPr>
          <p:cNvPicPr>
            <a:picLocks noChangeAspect="1"/>
          </p:cNvPicPr>
          <p:nvPr/>
        </p:nvPicPr>
        <p:blipFill rotWithShape="1">
          <a:blip r:embed="rId3"/>
          <a:srcRect l="9159" t="6666" r="75192" b="57179"/>
          <a:stretch/>
        </p:blipFill>
        <p:spPr>
          <a:xfrm>
            <a:off x="3061193" y="3707910"/>
            <a:ext cx="4465335" cy="2901438"/>
          </a:xfrm>
          <a:prstGeom prst="rect">
            <a:avLst/>
          </a:prstGeom>
        </p:spPr>
      </p:pic>
      <p:sp>
        <p:nvSpPr>
          <p:cNvPr id="11" name="Rectangle 10"/>
          <p:cNvSpPr/>
          <p:nvPr/>
        </p:nvSpPr>
        <p:spPr>
          <a:xfrm>
            <a:off x="6835656" y="4185267"/>
            <a:ext cx="690872" cy="59378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4E180AD-0CE2-3524-4601-087100D57B19}"/>
              </a:ext>
            </a:extLst>
          </p:cNvPr>
          <p:cNvSpPr/>
          <p:nvPr/>
        </p:nvSpPr>
        <p:spPr>
          <a:xfrm>
            <a:off x="5787297" y="3707909"/>
            <a:ext cx="491583" cy="477357"/>
          </a:xfrm>
          <a:prstGeom prst="rect">
            <a:avLst/>
          </a:prstGeom>
          <a:noFill/>
          <a:ln w="28575">
            <a:solidFill>
              <a:srgbClr val="CC33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0292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Administrative Functions</a:t>
            </a:r>
          </a:p>
        </p:txBody>
      </p:sp>
      <p:sp>
        <p:nvSpPr>
          <p:cNvPr id="5" name="Content Placeholder 2"/>
          <p:cNvSpPr txBox="1">
            <a:spLocks/>
          </p:cNvSpPr>
          <p:nvPr/>
        </p:nvSpPr>
        <p:spPr>
          <a:xfrm>
            <a:off x="618423" y="1477478"/>
            <a:ext cx="10570945" cy="4995512"/>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a:latin typeface="+mn-lt"/>
              </a:rPr>
              <a:t>If you are set up as a Site Administrator, you are responsible for maintaining the user list for your group.  You may do this by opening the Admin menu at the top of the screen. </a:t>
            </a:r>
          </a:p>
          <a:p>
            <a:pPr marL="0" indent="0">
              <a:buNone/>
            </a:pPr>
            <a:r>
              <a:rPr lang="en-US" dirty="0">
                <a:latin typeface="+mn-lt"/>
              </a:rPr>
              <a:t>Choosing My Groups will take you to all your users. From here you may change their password by clicking the key icon.</a:t>
            </a:r>
          </a:p>
          <a:p>
            <a:pPr marL="0" indent="0">
              <a:buNone/>
            </a:pPr>
            <a:r>
              <a:rPr lang="en-US" dirty="0">
                <a:latin typeface="+mn-lt"/>
              </a:rPr>
              <a:t>You may also deactivate them by clicking the red line icon.</a:t>
            </a:r>
          </a:p>
          <a:p>
            <a:pPr marL="0" indent="0">
              <a:buNone/>
            </a:pPr>
            <a:r>
              <a:rPr lang="en-US" dirty="0">
                <a:latin typeface="+mn-lt"/>
              </a:rPr>
              <a:t>Choosing Account Requests will allow you to request access for new users. Site Administrators will create the initial passwords and advise of new credentials. </a:t>
            </a:r>
          </a:p>
          <a:p>
            <a:pPr marL="0" indent="0">
              <a:buNone/>
            </a:pPr>
            <a:endParaRPr lang="en-US" dirty="0">
              <a:latin typeface="+mn-lt"/>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Calibri Light"/>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Calibri Light"/>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Calibri Light"/>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a:p>
            <a:pPr marL="457189" marR="0" lvl="0" indent="-304792" algn="l" defTabSz="121917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a:p>
            <a:pPr marL="457189" marR="0" lvl="0" indent="-304792" algn="l" defTabSz="121917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a:p>
            <a:pPr marL="457189" marR="0" lvl="0" indent="-304792" algn="l" defTabSz="121917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a:p>
            <a:pPr marL="457189" marR="0" lvl="0" indent="-304792" algn="l" defTabSz="121917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p:txBody>
      </p:sp>
      <p:pic>
        <p:nvPicPr>
          <p:cNvPr id="8" name="Picture 7"/>
          <p:cNvPicPr>
            <a:picLocks noChangeAspect="1"/>
          </p:cNvPicPr>
          <p:nvPr/>
        </p:nvPicPr>
        <p:blipFill>
          <a:blip r:embed="rId3"/>
          <a:stretch>
            <a:fillRect/>
          </a:stretch>
        </p:blipFill>
        <p:spPr>
          <a:xfrm>
            <a:off x="9985533" y="3557861"/>
            <a:ext cx="716608" cy="560824"/>
          </a:xfrm>
          <a:prstGeom prst="rect">
            <a:avLst/>
          </a:prstGeom>
        </p:spPr>
      </p:pic>
      <p:pic>
        <p:nvPicPr>
          <p:cNvPr id="12" name="Picture 11"/>
          <p:cNvPicPr>
            <a:picLocks noChangeAspect="1"/>
          </p:cNvPicPr>
          <p:nvPr/>
        </p:nvPicPr>
        <p:blipFill>
          <a:blip r:embed="rId4"/>
          <a:stretch>
            <a:fillRect/>
          </a:stretch>
        </p:blipFill>
        <p:spPr>
          <a:xfrm>
            <a:off x="10188411" y="4352601"/>
            <a:ext cx="672428" cy="438540"/>
          </a:xfrm>
          <a:prstGeom prst="rect">
            <a:avLst/>
          </a:prstGeom>
        </p:spPr>
      </p:pic>
      <p:pic>
        <p:nvPicPr>
          <p:cNvPr id="2" name="Picture 1"/>
          <p:cNvPicPr>
            <a:picLocks noChangeAspect="1"/>
          </p:cNvPicPr>
          <p:nvPr/>
        </p:nvPicPr>
        <p:blipFill>
          <a:blip r:embed="rId5"/>
          <a:stretch>
            <a:fillRect/>
          </a:stretch>
        </p:blipFill>
        <p:spPr>
          <a:xfrm>
            <a:off x="9046494" y="2493294"/>
            <a:ext cx="523875" cy="523875"/>
          </a:xfrm>
          <a:prstGeom prst="rect">
            <a:avLst/>
          </a:prstGeom>
        </p:spPr>
      </p:pic>
    </p:spTree>
    <p:extLst>
      <p:ext uri="{BB962C8B-B14F-4D97-AF65-F5344CB8AC3E}">
        <p14:creationId xmlns:p14="http://schemas.microsoft.com/office/powerpoint/2010/main" val="725337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A20892-963D-3E45-85AD-18D41A9846C4}"/>
              </a:ext>
            </a:extLst>
          </p:cNvPr>
          <p:cNvSpPr txBox="1">
            <a:spLocks/>
          </p:cNvSpPr>
          <p:nvPr/>
        </p:nvSpPr>
        <p:spPr>
          <a:xfrm>
            <a:off x="0" y="0"/>
            <a:ext cx="12192000" cy="1341120"/>
          </a:xfrm>
          <a:prstGeom prst="rect">
            <a:avLst/>
          </a:prstGeom>
          <a:solidFill>
            <a:srgbClr val="1B5749"/>
          </a:solidFill>
          <a:effectLst/>
        </p:spPr>
        <p:txBody>
          <a:bodyPr vert="horz" lIns="487680" tIns="121920" rIns="0" bIns="243840" rtlCol="0" anchor="b" anchorCtr="0">
            <a:noAutofit/>
          </a:bodyPr>
          <a:lstStyle>
            <a:lvl1pPr algn="l" defTabSz="914400" rtl="0" eaLnBrk="1" latinLnBrk="0" hangingPunct="1">
              <a:spcBef>
                <a:spcPct val="0"/>
              </a:spcBef>
              <a:buNone/>
              <a:defRPr lang="en-US" sz="2400" b="1" i="0" kern="1200" dirty="0">
                <a:solidFill>
                  <a:srgbClr val="1E8148"/>
                </a:solidFill>
                <a:effectLst/>
                <a:latin typeface="Baskerville Bold" panose="02020502070401020303" pitchFamily="18" charset="0"/>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lang="en-US" sz="4000" dirty="0">
                <a:solidFill>
                  <a:prstClr val="white"/>
                </a:solidFill>
                <a:latin typeface="Times New Roman" panose="02020603050405020304" pitchFamily="18" charset="0"/>
                <a:cs typeface="Times New Roman" panose="02020603050405020304" pitchFamily="18" charset="0"/>
              </a:rPr>
              <a:t>Selecting a Member</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594360" y="1532998"/>
            <a:ext cx="10570945" cy="4995512"/>
          </a:xfrm>
          <a:prstGeom prst="rect">
            <a:avLst/>
          </a:prstGeom>
        </p:spPr>
        <p:txBody>
          <a:bodyPr vert="horz" lIns="91440" tIns="45720" rIns="91440" bIns="45720" rtlCol="0">
            <a:normAutofit/>
          </a:bodyPr>
          <a:lstStyle>
            <a:lvl1pPr marL="457189" indent="-304792" algn="l" defTabSz="1219170" rtl="0" eaLnBrk="1" latinLnBrk="0" hangingPunct="1">
              <a:spcBef>
                <a:spcPct val="20000"/>
              </a:spcBef>
              <a:buClrTx/>
              <a:buSzPct val="100000"/>
              <a:buFont typeface="Arial" panose="020B0604020202020204" pitchFamily="34" charset="0"/>
              <a:buChar char="•"/>
              <a:tabLst/>
              <a:defRPr sz="3200" b="0" i="0" kern="1200" baseline="0">
                <a:solidFill>
                  <a:srgbClr val="000000"/>
                </a:solidFill>
                <a:latin typeface="Calibri Regular"/>
                <a:ea typeface="+mn-ea"/>
                <a:cs typeface="+mn-cs"/>
              </a:defRPr>
            </a:lvl1pPr>
            <a:lvl2pPr marL="1066773" indent="-302676" algn="l" defTabSz="1219170" rtl="0" eaLnBrk="1" latinLnBrk="0" hangingPunct="1">
              <a:spcBef>
                <a:spcPct val="20000"/>
              </a:spcBef>
              <a:buFont typeface="Arial" panose="020B0604020202020204" pitchFamily="34" charset="0"/>
              <a:buChar char="•"/>
              <a:tabLst/>
              <a:defRPr sz="2933" b="0" i="0" kern="1200" baseline="0">
                <a:solidFill>
                  <a:srgbClr val="000000"/>
                </a:solidFill>
                <a:latin typeface="Calibri Regular"/>
                <a:ea typeface="+mn-ea"/>
                <a:cs typeface="+mn-cs"/>
              </a:defRPr>
            </a:lvl2pPr>
            <a:lvl3pPr marL="1676358" indent="-300559" algn="l" defTabSz="1219170" rtl="0" eaLnBrk="1" latinLnBrk="0" hangingPunct="1">
              <a:spcBef>
                <a:spcPct val="20000"/>
              </a:spcBef>
              <a:buFont typeface="Arial" panose="020B0604020202020204" pitchFamily="34" charset="0"/>
              <a:buChar char="•"/>
              <a:tabLst/>
              <a:defRPr sz="2667" b="0" i="0" kern="1200" baseline="0">
                <a:solidFill>
                  <a:srgbClr val="000000"/>
                </a:solidFill>
                <a:latin typeface="Calibri Regular"/>
                <a:ea typeface="+mn-ea"/>
                <a:cs typeface="+mn-cs"/>
              </a:defRPr>
            </a:lvl3pPr>
            <a:lvl4pPr marL="2139897" indent="-304792" algn="l" defTabSz="1219170" rtl="0" eaLnBrk="1" latinLnBrk="0" hangingPunct="1">
              <a:spcBef>
                <a:spcPct val="20000"/>
              </a:spcBef>
              <a:buFont typeface="Arial" panose="020B0604020202020204" pitchFamily="34" charset="0"/>
              <a:buChar char="•"/>
              <a:tabLst/>
              <a:defRPr sz="2400" b="0" i="0" kern="1200" baseline="0">
                <a:solidFill>
                  <a:srgbClr val="000000"/>
                </a:solidFill>
                <a:latin typeface="Calibri Regular"/>
                <a:ea typeface="+mn-ea"/>
                <a:cs typeface="+mn-cs"/>
              </a:defRPr>
            </a:lvl4pPr>
            <a:lvl5pPr marL="2903994" indent="-304792" algn="l" defTabSz="1219170" rtl="0" eaLnBrk="1" latinLnBrk="0" hangingPunct="1">
              <a:spcBef>
                <a:spcPct val="20000"/>
              </a:spcBef>
              <a:buFont typeface="Arial" panose="020B0604020202020204" pitchFamily="34" charset="0"/>
              <a:buChar char="•"/>
              <a:tabLst/>
              <a:defRPr sz="2133" b="0" i="0" kern="1200" baseline="0">
                <a:solidFill>
                  <a:srgbClr val="000000"/>
                </a:solidFill>
                <a:latin typeface="Calibri Regular"/>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dirty="0"/>
              <a:t>Choose the Select Member icon on the home screen to select a member.   </a:t>
            </a:r>
          </a:p>
          <a:p>
            <a:pPr marL="0" indent="0">
              <a:buNone/>
            </a:pPr>
            <a:r>
              <a:rPr lang="en-US" dirty="0"/>
              <a:t>Within this screen, you will have two options for searching: Search My Patients and Search All Patients.</a:t>
            </a: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Calibri Light"/>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Calibri Light"/>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Calibri Light"/>
              <a:ea typeface="+mn-ea"/>
              <a:cs typeface="+mn-cs"/>
            </a:endParaRPr>
          </a:p>
          <a:p>
            <a:pPr marL="0" marR="0" lvl="0" indent="0" algn="l" defTabSz="1219170" rtl="0" eaLnBrk="1" fontAlgn="auto" latinLnBrk="0" hangingPunct="1">
              <a:lnSpc>
                <a:spcPct val="100000"/>
              </a:lnSpc>
              <a:spcBef>
                <a:spcPct val="20000"/>
              </a:spcBef>
              <a:spcAft>
                <a:spcPts val="0"/>
              </a:spcAft>
              <a:buClrTx/>
              <a:buSzPct val="100000"/>
              <a:buFont typeface="Arial" panose="020B0604020202020204" pitchFamily="34" charset="0"/>
              <a:buNone/>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a:p>
            <a:pPr marL="457189" marR="0" lvl="0" indent="-304792" algn="l" defTabSz="121917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a:p>
            <a:pPr marL="457189" marR="0" lvl="0" indent="-304792" algn="l" defTabSz="121917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a:p>
            <a:pPr marL="457189" marR="0" lvl="0" indent="-304792" algn="l" defTabSz="121917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a:p>
            <a:pPr marL="457189" marR="0" lvl="0" indent="-304792" algn="l" defTabSz="121917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endParaRPr kumimoji="0" lang="en-US" sz="3200" b="0" i="0" u="none" strike="noStrike" kern="1200" cap="none" spc="0" normalizeH="0" baseline="0" noProof="0" dirty="0">
              <a:ln>
                <a:noFill/>
              </a:ln>
              <a:solidFill>
                <a:srgbClr val="000000"/>
              </a:solidFill>
              <a:effectLst/>
              <a:uLnTx/>
              <a:uFillTx/>
              <a:latin typeface="Calibri Regular"/>
              <a:ea typeface="+mn-ea"/>
              <a:cs typeface="+mn-cs"/>
            </a:endParaRPr>
          </a:p>
        </p:txBody>
      </p:sp>
      <p:pic>
        <p:nvPicPr>
          <p:cNvPr id="9" name="Picture 8"/>
          <p:cNvPicPr>
            <a:picLocks noChangeAspect="1"/>
          </p:cNvPicPr>
          <p:nvPr/>
        </p:nvPicPr>
        <p:blipFill>
          <a:blip r:embed="rId3"/>
          <a:stretch>
            <a:fillRect/>
          </a:stretch>
        </p:blipFill>
        <p:spPr>
          <a:xfrm>
            <a:off x="1444964" y="4030754"/>
            <a:ext cx="7242202" cy="1026340"/>
          </a:xfrm>
          <a:prstGeom prst="rect">
            <a:avLst/>
          </a:prstGeom>
        </p:spPr>
      </p:pic>
      <p:pic>
        <p:nvPicPr>
          <p:cNvPr id="2" name="Picture 1"/>
          <p:cNvPicPr>
            <a:picLocks noChangeAspect="1"/>
          </p:cNvPicPr>
          <p:nvPr/>
        </p:nvPicPr>
        <p:blipFill>
          <a:blip r:embed="rId4"/>
          <a:stretch>
            <a:fillRect/>
          </a:stretch>
        </p:blipFill>
        <p:spPr>
          <a:xfrm>
            <a:off x="2624842" y="2021605"/>
            <a:ext cx="1185183" cy="744673"/>
          </a:xfrm>
          <a:prstGeom prst="rect">
            <a:avLst/>
          </a:prstGeom>
        </p:spPr>
      </p:pic>
    </p:spTree>
    <p:extLst>
      <p:ext uri="{BB962C8B-B14F-4D97-AF65-F5344CB8AC3E}">
        <p14:creationId xmlns:p14="http://schemas.microsoft.com/office/powerpoint/2010/main" val="1577552696"/>
      </p:ext>
    </p:extLst>
  </p:cSld>
  <p:clrMapOvr>
    <a:masterClrMapping/>
  </p:clrMapOvr>
</p:sld>
</file>

<file path=ppt/theme/theme1.xml><?xml version="1.0" encoding="utf-8"?>
<a:theme xmlns:a="http://schemas.openxmlformats.org/drawingml/2006/main" name="1_Office Theme">
  <a:themeElements>
    <a:clrScheme name="HA Corporate">
      <a:dk1>
        <a:srgbClr val="776F8E"/>
      </a:dk1>
      <a:lt1>
        <a:sysClr val="window" lastClr="FFFFFF"/>
      </a:lt1>
      <a:dk2>
        <a:srgbClr val="776F8E"/>
      </a:dk2>
      <a:lt2>
        <a:srgbClr val="D3D2CE"/>
      </a:lt2>
      <a:accent1>
        <a:srgbClr val="617A51"/>
      </a:accent1>
      <a:accent2>
        <a:srgbClr val="984B50"/>
      </a:accent2>
      <a:accent3>
        <a:srgbClr val="E2C37C"/>
      </a:accent3>
      <a:accent4>
        <a:srgbClr val="6D6E71"/>
      </a:accent4>
      <a:accent5>
        <a:srgbClr val="8CC6EC"/>
      </a:accent5>
      <a:accent6>
        <a:srgbClr val="CF91C0"/>
      </a:accent6>
      <a:hlink>
        <a:srgbClr val="C47615"/>
      </a:hlink>
      <a:folHlink>
        <a:srgbClr val="8D0E1B"/>
      </a:folHlink>
    </a:clrScheme>
    <a:fontScheme name="HA Corporate">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33388</TotalTime>
  <Words>2886</Words>
  <Application>Microsoft Office PowerPoint</Application>
  <PresentationFormat>Widescreen</PresentationFormat>
  <Paragraphs>483</Paragraphs>
  <Slides>64</Slides>
  <Notes>63</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64</vt:i4>
      </vt:variant>
    </vt:vector>
  </HeadingPairs>
  <TitlesOfParts>
    <vt:vector size="70" baseType="lpstr">
      <vt:lpstr>Arial</vt:lpstr>
      <vt:lpstr>Calibri</vt:lpstr>
      <vt:lpstr>Calibri Light</vt:lpstr>
      <vt:lpstr>Calibri Regular</vt:lpstr>
      <vt:lpstr>Times New Roman</vt:lpstr>
      <vt:lpstr>1_Office Theme</vt:lpstr>
      <vt:lpstr>Tapestry Link User Guide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Carle Foundation Hospital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Tapestry Link User Manual</dc:title>
  <dc:creator>Elizabeth.Perkins</dc:creator>
  <cp:lastModifiedBy>Chad.Beyler</cp:lastModifiedBy>
  <cp:revision>161</cp:revision>
  <dcterms:created xsi:type="dcterms:W3CDTF">2022-12-02T21:39:03Z</dcterms:created>
  <dcterms:modified xsi:type="dcterms:W3CDTF">2024-12-16T15:06:24Z</dcterms:modified>
</cp:coreProperties>
</file>